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21.svg" ContentType="image/svg+xml"/>
  <Override PartName="/ppt/media/image27.svg" ContentType="image/svg+xml"/>
  <Override PartName="/ppt/media/image4.svg" ContentType="image/svg+xml"/>
  <Override PartName="/ppt/media/image47.svg" ContentType="image/svg+xml"/>
  <Override PartName="/ppt/media/image50.svg" ContentType="image/svg+xml"/>
  <Override PartName="/ppt/media/image55.svg" ContentType="image/svg+xml"/>
  <Override PartName="/ppt/media/image58.svg" ContentType="image/svg+xml"/>
  <Override PartName="/ppt/media/image6.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18288000" cy="10287000"/>
  <p:notesSz cx="6858000" cy="9144000"/>
  <p:embeddedFontLst>
    <p:embeddedFont>
      <p:font typeface="ITC Benguiat" panose="02030603050306020704"/>
      <p:regular r:id="rId47"/>
    </p:embeddedFont>
    <p:embeddedFont>
      <p:font typeface="Canva Sans Bold" panose="020B0803030501040103"/>
      <p:bold r:id="rId48"/>
    </p:embeddedFont>
    <p:embeddedFont>
      <p:font typeface="EB Garamond Semi-Bold"/>
      <p:bold r:id="rId49"/>
    </p:embeddedFont>
    <p:embeddedFont>
      <p:font typeface="TT Commons Pro" panose="020B0103030102020204"/>
      <p:regular r:id="rId50"/>
    </p:embeddedFont>
    <p:embeddedFont>
      <p:font typeface="Poppins Bold" panose="02000000000000000000"/>
      <p:bold r:id="rId51"/>
    </p:embeddedFont>
    <p:embeddedFont>
      <p:font typeface="Poppins Light" panose="02000000000000000000"/>
      <p:regular r:id="rId52"/>
    </p:embeddedFont>
    <p:embeddedFont>
      <p:font typeface="Poppins Medium" panose="02000000000000000000"/>
      <p:regular r:id="rId53"/>
    </p:embeddedFont>
    <p:embeddedFont>
      <p:font typeface="Calibri" panose="020F0502020204030204" charset="0"/>
      <p:regular r:id="rId54"/>
      <p:bold r:id="rId55"/>
      <p:italic r:id="rId56"/>
      <p:boldItalic r:id="rId57"/>
    </p:embeddedFont>
    <p:embeddedFont>
      <p:font typeface="Six Caps" panose="02000508020000020004"/>
      <p:regular r:id="rId58"/>
    </p:embeddedFont>
    <p:embeddedFont>
      <p:font typeface="Canva Sans" panose="020B0503030501040103"/>
      <p:regular r:id="rId59"/>
    </p:embeddedFont>
    <p:embeddedFont>
      <p:font typeface="Bebas Neue" panose="00000500000000000000"/>
      <p:regular r:id="rId60"/>
    </p:embeddedFont>
    <p:embeddedFont>
      <p:font typeface="Bodoni FLF Bold" panose="02000803080000020003"/>
      <p:bold r:id="rId61"/>
    </p:embeddedFont>
    <p:embeddedFont>
      <p:font typeface="Cardo Bold" panose="02020804080000020003"/>
      <p:bold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font" Target="fonts/font16.fntdata"/><Relationship Id="rId61" Type="http://schemas.openxmlformats.org/officeDocument/2006/relationships/font" Target="fonts/font15.fntdata"/><Relationship Id="rId60" Type="http://schemas.openxmlformats.org/officeDocument/2006/relationships/font" Target="fonts/font14.fntdata"/><Relationship Id="rId6" Type="http://schemas.openxmlformats.org/officeDocument/2006/relationships/slide" Target="slides/slide4.xml"/><Relationship Id="rId59" Type="http://schemas.openxmlformats.org/officeDocument/2006/relationships/font" Target="fonts/font13.fntdata"/><Relationship Id="rId58" Type="http://schemas.openxmlformats.org/officeDocument/2006/relationships/font" Target="fonts/font12.fntdata"/><Relationship Id="rId57" Type="http://schemas.openxmlformats.org/officeDocument/2006/relationships/font" Target="fonts/font11.fntdata"/><Relationship Id="rId56" Type="http://schemas.openxmlformats.org/officeDocument/2006/relationships/font" Target="fonts/font10.fntdata"/><Relationship Id="rId55" Type="http://schemas.openxmlformats.org/officeDocument/2006/relationships/font" Target="fonts/font9.fntdata"/><Relationship Id="rId54" Type="http://schemas.openxmlformats.org/officeDocument/2006/relationships/font" Target="fonts/font8.fntdata"/><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3.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2" Type="http://schemas.openxmlformats.org/officeDocument/2006/relationships/slideLayout" Target="../slideLayouts/slideLayout7.xml"/><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medlineplus.gov/genetics/understanding/genomicresearch/snp/" TargetMode="External"/><Relationship Id="rId2" Type="http://schemas.openxmlformats.org/officeDocument/2006/relationships/image" Target="../media/image37.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svg"/><Relationship Id="rId7" Type="http://schemas.openxmlformats.org/officeDocument/2006/relationships/image" Target="../media/image1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3" Type="http://schemas.openxmlformats.org/officeDocument/2006/relationships/image" Target="../media/image14.png"/><Relationship Id="rId2" Type="http://schemas.openxmlformats.org/officeDocument/2006/relationships/image" Target="../media/image13.svg"/><Relationship Id="rId11" Type="http://schemas.openxmlformats.org/officeDocument/2006/relationships/slideLayout" Target="../slideLayouts/slideLayout7.xml"/><Relationship Id="rId10" Type="http://schemas.openxmlformats.org/officeDocument/2006/relationships/image" Target="../media/image21.svg"/><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svg"/><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svg"/><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svg"/><Relationship Id="rId10" Type="http://schemas.openxmlformats.org/officeDocument/2006/relationships/slideLayout" Target="../slideLayouts/slideLayout7.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a:off x="-1385472" y="6874622"/>
            <a:ext cx="3972652" cy="4114800"/>
          </a:xfrm>
          <a:custGeom>
            <a:avLst/>
            <a:gdLst/>
            <a:ahLst/>
            <a:cxnLst/>
            <a:rect l="l" t="t" r="r" b="b"/>
            <a:pathLst>
              <a:path w="3972652" h="4114800">
                <a:moveTo>
                  <a:pt x="0" y="0"/>
                </a:moveTo>
                <a:lnTo>
                  <a:pt x="3972652" y="0"/>
                </a:lnTo>
                <a:lnTo>
                  <a:pt x="3972652"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799365" y="8069063"/>
            <a:ext cx="977270" cy="2388882"/>
          </a:xfrm>
          <a:custGeom>
            <a:avLst/>
            <a:gdLst/>
            <a:ahLst/>
            <a:cxnLst/>
            <a:rect l="l" t="t" r="r" b="b"/>
            <a:pathLst>
              <a:path w="977270" h="2388882">
                <a:moveTo>
                  <a:pt x="0" y="0"/>
                </a:moveTo>
                <a:lnTo>
                  <a:pt x="977270" y="0"/>
                </a:lnTo>
                <a:lnTo>
                  <a:pt x="977270" y="2388881"/>
                </a:lnTo>
                <a:lnTo>
                  <a:pt x="0" y="23888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140193">
            <a:off x="1505243" y="8452552"/>
            <a:ext cx="877441" cy="3073837"/>
          </a:xfrm>
          <a:custGeom>
            <a:avLst/>
            <a:gdLst/>
            <a:ahLst/>
            <a:cxnLst/>
            <a:rect l="l" t="t" r="r" b="b"/>
            <a:pathLst>
              <a:path w="877441" h="3073837">
                <a:moveTo>
                  <a:pt x="0" y="0"/>
                </a:moveTo>
                <a:lnTo>
                  <a:pt x="877441" y="0"/>
                </a:lnTo>
                <a:lnTo>
                  <a:pt x="877441" y="3073837"/>
                </a:lnTo>
                <a:lnTo>
                  <a:pt x="0" y="30738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481072">
            <a:off x="665274" y="7620558"/>
            <a:ext cx="877441" cy="1545799"/>
          </a:xfrm>
          <a:custGeom>
            <a:avLst/>
            <a:gdLst/>
            <a:ahLst/>
            <a:cxnLst/>
            <a:rect l="l" t="t" r="r" b="b"/>
            <a:pathLst>
              <a:path w="877441" h="1545799">
                <a:moveTo>
                  <a:pt x="0" y="0"/>
                </a:moveTo>
                <a:lnTo>
                  <a:pt x="877440" y="0"/>
                </a:lnTo>
                <a:lnTo>
                  <a:pt x="877440" y="1545799"/>
                </a:lnTo>
                <a:lnTo>
                  <a:pt x="0" y="1545799"/>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6" name="Freeform 6"/>
          <p:cNvSpPr/>
          <p:nvPr/>
        </p:nvSpPr>
        <p:spPr>
          <a:xfrm rot="-4839794">
            <a:off x="-332065" y="6986302"/>
            <a:ext cx="877441" cy="1545799"/>
          </a:xfrm>
          <a:custGeom>
            <a:avLst/>
            <a:gdLst/>
            <a:ahLst/>
            <a:cxnLst/>
            <a:rect l="l" t="t" r="r" b="b"/>
            <a:pathLst>
              <a:path w="877441" h="1545799">
                <a:moveTo>
                  <a:pt x="0" y="0"/>
                </a:moveTo>
                <a:lnTo>
                  <a:pt x="877440" y="0"/>
                </a:lnTo>
                <a:lnTo>
                  <a:pt x="877440" y="1545798"/>
                </a:lnTo>
                <a:lnTo>
                  <a:pt x="0" y="1545798"/>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7" name="Freeform 7"/>
          <p:cNvSpPr/>
          <p:nvPr/>
        </p:nvSpPr>
        <p:spPr>
          <a:xfrm rot="9346749">
            <a:off x="5551500" y="-1562664"/>
            <a:ext cx="5003689" cy="5182728"/>
          </a:xfrm>
          <a:custGeom>
            <a:avLst/>
            <a:gdLst/>
            <a:ahLst/>
            <a:cxnLst/>
            <a:rect l="l" t="t" r="r" b="b"/>
            <a:pathLst>
              <a:path w="5003689" h="5182728">
                <a:moveTo>
                  <a:pt x="0" y="0"/>
                </a:moveTo>
                <a:lnTo>
                  <a:pt x="5003689" y="0"/>
                </a:lnTo>
                <a:lnTo>
                  <a:pt x="5003689" y="5182728"/>
                </a:lnTo>
                <a:lnTo>
                  <a:pt x="0" y="51827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rot="7973893">
            <a:off x="5950272" y="-1034801"/>
            <a:ext cx="1105166" cy="3871600"/>
          </a:xfrm>
          <a:custGeom>
            <a:avLst/>
            <a:gdLst/>
            <a:ahLst/>
            <a:cxnLst/>
            <a:rect l="l" t="t" r="r" b="b"/>
            <a:pathLst>
              <a:path w="1105166" h="3871600">
                <a:moveTo>
                  <a:pt x="0" y="0"/>
                </a:moveTo>
                <a:lnTo>
                  <a:pt x="1105166" y="0"/>
                </a:lnTo>
                <a:lnTo>
                  <a:pt x="1105166" y="3871600"/>
                </a:lnTo>
                <a:lnTo>
                  <a:pt x="0" y="3871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6633015">
            <a:off x="7830346" y="1202518"/>
            <a:ext cx="1105166" cy="1946985"/>
          </a:xfrm>
          <a:custGeom>
            <a:avLst/>
            <a:gdLst/>
            <a:ahLst/>
            <a:cxnLst/>
            <a:rect l="l" t="t" r="r" b="b"/>
            <a:pathLst>
              <a:path w="1105166" h="1946985">
                <a:moveTo>
                  <a:pt x="0" y="0"/>
                </a:moveTo>
                <a:lnTo>
                  <a:pt x="1105166" y="0"/>
                </a:lnTo>
                <a:lnTo>
                  <a:pt x="1105166" y="1946985"/>
                </a:lnTo>
                <a:lnTo>
                  <a:pt x="0" y="1946985"/>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10" name="Freeform 10"/>
          <p:cNvSpPr/>
          <p:nvPr/>
        </p:nvSpPr>
        <p:spPr>
          <a:xfrm rot="4274293">
            <a:off x="9314732" y="1315581"/>
            <a:ext cx="1105166" cy="1946985"/>
          </a:xfrm>
          <a:custGeom>
            <a:avLst/>
            <a:gdLst/>
            <a:ahLst/>
            <a:cxnLst/>
            <a:rect l="l" t="t" r="r" b="b"/>
            <a:pathLst>
              <a:path w="1105166" h="1946985">
                <a:moveTo>
                  <a:pt x="0" y="0"/>
                </a:moveTo>
                <a:lnTo>
                  <a:pt x="1105165" y="0"/>
                </a:lnTo>
                <a:lnTo>
                  <a:pt x="1105165" y="1946986"/>
                </a:lnTo>
                <a:lnTo>
                  <a:pt x="0" y="1946986"/>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11" name="Freeform 11"/>
          <p:cNvSpPr/>
          <p:nvPr/>
        </p:nvSpPr>
        <p:spPr>
          <a:xfrm>
            <a:off x="4535164" y="-789989"/>
            <a:ext cx="12724136" cy="11866977"/>
          </a:xfrm>
          <a:custGeom>
            <a:avLst/>
            <a:gdLst/>
            <a:ahLst/>
            <a:cxnLst/>
            <a:rect l="l" t="t" r="r" b="b"/>
            <a:pathLst>
              <a:path w="12724136" h="11866977">
                <a:moveTo>
                  <a:pt x="0" y="0"/>
                </a:moveTo>
                <a:lnTo>
                  <a:pt x="12724136" y="0"/>
                </a:lnTo>
                <a:lnTo>
                  <a:pt x="12724136" y="11866978"/>
                </a:lnTo>
                <a:lnTo>
                  <a:pt x="0" y="11866978"/>
                </a:lnTo>
                <a:lnTo>
                  <a:pt x="0" y="0"/>
                </a:lnTo>
                <a:close/>
              </a:path>
            </a:pathLst>
          </a:custGeom>
          <a:blipFill>
            <a:blip r:embed="rId7"/>
            <a:stretch>
              <a:fillRect t="-2038" r="-326" b="-2038"/>
            </a:stretch>
          </a:blipFill>
        </p:spPr>
      </p:sp>
      <p:sp>
        <p:nvSpPr>
          <p:cNvPr id="12" name="Freeform 12"/>
          <p:cNvSpPr/>
          <p:nvPr/>
        </p:nvSpPr>
        <p:spPr>
          <a:xfrm>
            <a:off x="17799365" y="5928620"/>
            <a:ext cx="977270" cy="2388882"/>
          </a:xfrm>
          <a:custGeom>
            <a:avLst/>
            <a:gdLst/>
            <a:ahLst/>
            <a:cxnLst/>
            <a:rect l="l" t="t" r="r" b="b"/>
            <a:pathLst>
              <a:path w="977270" h="2388882">
                <a:moveTo>
                  <a:pt x="0" y="0"/>
                </a:moveTo>
                <a:lnTo>
                  <a:pt x="977270" y="0"/>
                </a:lnTo>
                <a:lnTo>
                  <a:pt x="977270" y="2388882"/>
                </a:lnTo>
                <a:lnTo>
                  <a:pt x="0" y="2388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1101156">
            <a:off x="14668079" y="7523411"/>
            <a:ext cx="1090477" cy="2520009"/>
          </a:xfrm>
          <a:custGeom>
            <a:avLst/>
            <a:gdLst/>
            <a:ahLst/>
            <a:cxnLst/>
            <a:rect l="l" t="t" r="r" b="b"/>
            <a:pathLst>
              <a:path w="1090477" h="2520009">
                <a:moveTo>
                  <a:pt x="0" y="0"/>
                </a:moveTo>
                <a:lnTo>
                  <a:pt x="1090477" y="0"/>
                </a:lnTo>
                <a:lnTo>
                  <a:pt x="1090477" y="2520009"/>
                </a:lnTo>
                <a:lnTo>
                  <a:pt x="0" y="25200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rot="977707">
            <a:off x="15544953" y="7518194"/>
            <a:ext cx="1090477" cy="2520009"/>
          </a:xfrm>
          <a:custGeom>
            <a:avLst/>
            <a:gdLst/>
            <a:ahLst/>
            <a:cxnLst/>
            <a:rect l="l" t="t" r="r" b="b"/>
            <a:pathLst>
              <a:path w="1090477" h="2520009">
                <a:moveTo>
                  <a:pt x="0" y="0"/>
                </a:moveTo>
                <a:lnTo>
                  <a:pt x="1090477" y="0"/>
                </a:lnTo>
                <a:lnTo>
                  <a:pt x="1090477" y="2520009"/>
                </a:lnTo>
                <a:lnTo>
                  <a:pt x="0" y="25200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6129609" y="2484491"/>
            <a:ext cx="10832876" cy="6993033"/>
          </a:xfrm>
          <a:prstGeom prst="rect">
            <a:avLst/>
          </a:prstGeom>
        </p:spPr>
        <p:txBody>
          <a:bodyPr lIns="0" tIns="0" rIns="0" bIns="0" rtlCol="0" anchor="t">
            <a:spAutoFit/>
          </a:bodyPr>
          <a:lstStyle/>
          <a:p>
            <a:pPr algn="ctr">
              <a:lnSpc>
                <a:spcPts val="10535"/>
              </a:lnSpc>
            </a:pPr>
            <a:r>
              <a:rPr lang="en-US" sz="11710" spc="-234">
                <a:solidFill>
                  <a:srgbClr val="001839"/>
                </a:solidFill>
                <a:latin typeface="ITC Benguiat" panose="02030603050306020704"/>
              </a:rPr>
              <a:t>UNVEILING THE CODE OF LIFE - A PEDIGREE MODEL</a:t>
            </a:r>
            <a:endParaRPr lang="en-US" sz="11710" spc="-234">
              <a:solidFill>
                <a:srgbClr val="001839"/>
              </a:solidFill>
              <a:latin typeface="ITC Benguiat" panose="02030603050306020704"/>
            </a:endParaRPr>
          </a:p>
        </p:txBody>
      </p:sp>
      <p:grpSp>
        <p:nvGrpSpPr>
          <p:cNvPr id="16" name="Group 16"/>
          <p:cNvGrpSpPr/>
          <p:nvPr/>
        </p:nvGrpSpPr>
        <p:grpSpPr>
          <a:xfrm rot="0">
            <a:off x="940491" y="1968272"/>
            <a:ext cx="4855920" cy="1620467"/>
            <a:chOff x="0" y="0"/>
            <a:chExt cx="1278926" cy="426790"/>
          </a:xfrm>
        </p:grpSpPr>
        <p:sp>
          <p:nvSpPr>
            <p:cNvPr id="17" name="Freeform 17"/>
            <p:cNvSpPr/>
            <p:nvPr/>
          </p:nvSpPr>
          <p:spPr>
            <a:xfrm>
              <a:off x="0" y="0"/>
              <a:ext cx="1278926" cy="426790"/>
            </a:xfrm>
            <a:custGeom>
              <a:avLst/>
              <a:gdLst/>
              <a:ahLst/>
              <a:cxnLst/>
              <a:rect l="l" t="t" r="r" b="b"/>
              <a:pathLst>
                <a:path w="1278926" h="426790">
                  <a:moveTo>
                    <a:pt x="81311" y="0"/>
                  </a:moveTo>
                  <a:lnTo>
                    <a:pt x="1197615" y="0"/>
                  </a:lnTo>
                  <a:cubicBezTo>
                    <a:pt x="1219180" y="0"/>
                    <a:pt x="1239862" y="8567"/>
                    <a:pt x="1255110" y="23815"/>
                  </a:cubicBezTo>
                  <a:cubicBezTo>
                    <a:pt x="1270359" y="39064"/>
                    <a:pt x="1278926" y="59746"/>
                    <a:pt x="1278926" y="81311"/>
                  </a:cubicBezTo>
                  <a:lnTo>
                    <a:pt x="1278926" y="345479"/>
                  </a:lnTo>
                  <a:cubicBezTo>
                    <a:pt x="1278926" y="390386"/>
                    <a:pt x="1242522" y="426790"/>
                    <a:pt x="1197615" y="426790"/>
                  </a:cubicBezTo>
                  <a:lnTo>
                    <a:pt x="81311" y="426790"/>
                  </a:lnTo>
                  <a:cubicBezTo>
                    <a:pt x="36404" y="426790"/>
                    <a:pt x="0" y="390386"/>
                    <a:pt x="0" y="345479"/>
                  </a:cubicBezTo>
                  <a:lnTo>
                    <a:pt x="0" y="81311"/>
                  </a:lnTo>
                  <a:cubicBezTo>
                    <a:pt x="0" y="36404"/>
                    <a:pt x="36404" y="0"/>
                    <a:pt x="81311" y="0"/>
                  </a:cubicBezTo>
                  <a:close/>
                </a:path>
              </a:pathLst>
            </a:custGeom>
            <a:solidFill>
              <a:srgbClr val="7862B5"/>
            </a:solidFill>
          </p:spPr>
        </p:sp>
        <p:sp>
          <p:nvSpPr>
            <p:cNvPr id="18" name="TextBox 18"/>
            <p:cNvSpPr txBox="1"/>
            <p:nvPr/>
          </p:nvSpPr>
          <p:spPr>
            <a:xfrm>
              <a:off x="0" y="-38100"/>
              <a:ext cx="1278926" cy="464890"/>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1098820" y="2284375"/>
            <a:ext cx="4539262" cy="1606332"/>
          </a:xfrm>
          <a:prstGeom prst="rect">
            <a:avLst/>
          </a:prstGeom>
        </p:spPr>
        <p:txBody>
          <a:bodyPr lIns="0" tIns="0" rIns="0" bIns="0" rtlCol="0" anchor="t">
            <a:spAutoFit/>
          </a:bodyPr>
          <a:lstStyle/>
          <a:p>
            <a:pPr algn="ctr">
              <a:lnSpc>
                <a:spcPts val="10150"/>
              </a:lnSpc>
            </a:pPr>
            <a:r>
              <a:rPr lang="en-US" sz="11275" spc="-225">
                <a:solidFill>
                  <a:srgbClr val="001839"/>
                </a:solidFill>
                <a:latin typeface="ITC Benguiat" panose="02030603050306020704"/>
              </a:rPr>
              <a:t>TITLE:-</a:t>
            </a:r>
            <a:endParaRPr lang="en-US" sz="11275" spc="-225">
              <a:solidFill>
                <a:srgbClr val="001839"/>
              </a:solidFill>
              <a:latin typeface="ITC Benguiat" panose="020306030503060207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rot="0">
            <a:off x="401566" y="0"/>
            <a:ext cx="142711" cy="10287000"/>
            <a:chOff x="0" y="0"/>
            <a:chExt cx="190282" cy="13716000"/>
          </a:xfrm>
        </p:grpSpPr>
        <p:sp>
          <p:nvSpPr>
            <p:cNvPr id="3" name="AutoShape 3"/>
            <p:cNvSpPr/>
            <p:nvPr/>
          </p:nvSpPr>
          <p:spPr>
            <a:xfrm>
              <a:off x="88791" y="0"/>
              <a:ext cx="12700" cy="13716000"/>
            </a:xfrm>
            <a:prstGeom prst="rect">
              <a:avLst/>
            </a:prstGeom>
            <a:solidFill>
              <a:srgbClr val="DD211D"/>
            </a:solidFill>
          </p:spPr>
        </p:sp>
        <p:sp>
          <p:nvSpPr>
            <p:cNvPr id="4" name="AutoShape 4"/>
            <p:cNvSpPr/>
            <p:nvPr/>
          </p:nvSpPr>
          <p:spPr>
            <a:xfrm>
              <a:off x="0" y="5820971"/>
              <a:ext cx="190282" cy="2074059"/>
            </a:xfrm>
            <a:prstGeom prst="rect">
              <a:avLst/>
            </a:prstGeom>
            <a:solidFill>
              <a:srgbClr val="141414"/>
            </a:solidFill>
          </p:spPr>
        </p:sp>
      </p:grpSp>
      <p:sp>
        <p:nvSpPr>
          <p:cNvPr id="5" name="Freeform 5"/>
          <p:cNvSpPr/>
          <p:nvPr/>
        </p:nvSpPr>
        <p:spPr>
          <a:xfrm rot="5400000">
            <a:off x="-2708059" y="-50684"/>
            <a:ext cx="14078842" cy="6605324"/>
          </a:xfrm>
          <a:custGeom>
            <a:avLst/>
            <a:gdLst/>
            <a:ahLst/>
            <a:cxnLst/>
            <a:rect l="l" t="t" r="r" b="b"/>
            <a:pathLst>
              <a:path w="14078842" h="6605324">
                <a:moveTo>
                  <a:pt x="0" y="0"/>
                </a:moveTo>
                <a:lnTo>
                  <a:pt x="14078842" y="0"/>
                </a:lnTo>
                <a:lnTo>
                  <a:pt x="14078842" y="6605324"/>
                </a:lnTo>
                <a:lnTo>
                  <a:pt x="0" y="6605324"/>
                </a:lnTo>
                <a:lnTo>
                  <a:pt x="0" y="0"/>
                </a:lnTo>
                <a:close/>
              </a:path>
            </a:pathLst>
          </a:custGeom>
          <a:blipFill>
            <a:blip r:embed="rId1"/>
            <a:stretch>
              <a:fillRect/>
            </a:stretch>
          </a:blipFill>
        </p:spPr>
      </p:sp>
      <p:grpSp>
        <p:nvGrpSpPr>
          <p:cNvPr id="6" name="Group 6"/>
          <p:cNvGrpSpPr/>
          <p:nvPr/>
        </p:nvGrpSpPr>
        <p:grpSpPr>
          <a:xfrm rot="0">
            <a:off x="7049681" y="1131541"/>
            <a:ext cx="10209619" cy="4011959"/>
            <a:chOff x="0" y="0"/>
            <a:chExt cx="13612825" cy="5349279"/>
          </a:xfrm>
        </p:grpSpPr>
        <p:sp>
          <p:nvSpPr>
            <p:cNvPr id="7" name="TextBox 7"/>
            <p:cNvSpPr txBox="1"/>
            <p:nvPr/>
          </p:nvSpPr>
          <p:spPr>
            <a:xfrm>
              <a:off x="0" y="95250"/>
              <a:ext cx="13612825" cy="4047392"/>
            </a:xfrm>
            <a:prstGeom prst="rect">
              <a:avLst/>
            </a:prstGeom>
          </p:spPr>
          <p:txBody>
            <a:bodyPr lIns="0" tIns="0" rIns="0" bIns="0" rtlCol="0" anchor="t">
              <a:spAutoFit/>
            </a:bodyPr>
            <a:lstStyle/>
            <a:p>
              <a:pPr algn="r">
                <a:lnSpc>
                  <a:spcPts val="11710"/>
                </a:lnSpc>
              </a:pPr>
              <a:r>
                <a:rPr lang="en-US" sz="10645" spc="-106">
                  <a:solidFill>
                    <a:srgbClr val="141414"/>
                  </a:solidFill>
                  <a:latin typeface="Poppins Bold" panose="02000000000000000000"/>
                </a:rPr>
                <a:t>Target Diseases</a:t>
              </a:r>
              <a:endParaRPr lang="en-US" sz="10645" spc="-106">
                <a:solidFill>
                  <a:srgbClr val="141414"/>
                </a:solidFill>
                <a:latin typeface="Poppins Bold" panose="02000000000000000000"/>
              </a:endParaRPr>
            </a:p>
          </p:txBody>
        </p:sp>
        <p:sp>
          <p:nvSpPr>
            <p:cNvPr id="8" name="TextBox 8"/>
            <p:cNvSpPr txBox="1"/>
            <p:nvPr/>
          </p:nvSpPr>
          <p:spPr>
            <a:xfrm>
              <a:off x="1374302" y="4641677"/>
              <a:ext cx="12238523" cy="707602"/>
            </a:xfrm>
            <a:prstGeom prst="rect">
              <a:avLst/>
            </a:prstGeom>
          </p:spPr>
          <p:txBody>
            <a:bodyPr lIns="0" tIns="0" rIns="0" bIns="0" rtlCol="0" anchor="t">
              <a:spAutoFit/>
            </a:bodyPr>
            <a:lstStyle/>
            <a:p>
              <a:pPr algn="r">
                <a:lnSpc>
                  <a:spcPts val="4480"/>
                </a:lnSpc>
              </a:pPr>
              <a:r>
                <a:rPr lang="en-US" sz="3200">
                  <a:solidFill>
                    <a:srgbClr val="141414"/>
                  </a:solidFill>
                  <a:latin typeface="Poppins Light" panose="02000000000000000000"/>
                </a:rPr>
                <a:t>WHY OUR MODEL NEEDS TO BE MADE</a:t>
              </a:r>
              <a:endParaRPr lang="en-US" sz="3200">
                <a:solidFill>
                  <a:srgbClr val="141414"/>
                </a:solidFill>
                <a:latin typeface="Poppins Light" panose="02000000000000000000"/>
              </a:endParaRPr>
            </a:p>
          </p:txBody>
        </p:sp>
      </p:grpSp>
      <p:sp>
        <p:nvSpPr>
          <p:cNvPr id="9" name="TextBox 9"/>
          <p:cNvSpPr txBox="1"/>
          <p:nvPr/>
        </p:nvSpPr>
        <p:spPr>
          <a:xfrm>
            <a:off x="9438428" y="6230829"/>
            <a:ext cx="7820872" cy="3637071"/>
          </a:xfrm>
          <a:prstGeom prst="rect">
            <a:avLst/>
          </a:prstGeom>
        </p:spPr>
        <p:txBody>
          <a:bodyPr lIns="0" tIns="0" rIns="0" bIns="0" rtlCol="0" anchor="t">
            <a:spAutoFit/>
          </a:bodyPr>
          <a:lstStyle/>
          <a:p>
            <a:pPr algn="r">
              <a:lnSpc>
                <a:spcPts val="4805"/>
              </a:lnSpc>
            </a:pPr>
            <a:r>
              <a:rPr lang="en-US" sz="3435">
                <a:solidFill>
                  <a:srgbClr val="141414"/>
                </a:solidFill>
                <a:latin typeface="Poppins Medium" panose="02000000000000000000"/>
              </a:rPr>
              <a:t>IBD Disease</a:t>
            </a:r>
            <a:endParaRPr lang="en-US" sz="3435">
              <a:solidFill>
                <a:srgbClr val="141414"/>
              </a:solidFill>
              <a:latin typeface="Poppins Medium" panose="02000000000000000000"/>
            </a:endParaRPr>
          </a:p>
          <a:p>
            <a:pPr algn="r">
              <a:lnSpc>
                <a:spcPts val="4805"/>
              </a:lnSpc>
            </a:pPr>
            <a:r>
              <a:rPr lang="en-US" sz="3435">
                <a:solidFill>
                  <a:srgbClr val="141414"/>
                </a:solidFill>
                <a:latin typeface="Poppins Medium" panose="02000000000000000000"/>
              </a:rPr>
              <a:t>Type-II Diabetes</a:t>
            </a:r>
            <a:endParaRPr lang="en-US" sz="3435">
              <a:solidFill>
                <a:srgbClr val="141414"/>
              </a:solidFill>
              <a:latin typeface="Poppins Medium" panose="02000000000000000000"/>
            </a:endParaRPr>
          </a:p>
          <a:p>
            <a:pPr algn="r">
              <a:lnSpc>
                <a:spcPts val="4805"/>
              </a:lnSpc>
            </a:pPr>
          </a:p>
          <a:p>
            <a:pPr algn="r">
              <a:lnSpc>
                <a:spcPts val="4805"/>
              </a:lnSpc>
            </a:pPr>
            <a:r>
              <a:rPr lang="en-US" sz="3435">
                <a:solidFill>
                  <a:srgbClr val="141414"/>
                </a:solidFill>
                <a:latin typeface="Poppins Medium" panose="02000000000000000000"/>
              </a:rPr>
              <a:t>Reduced number of diseases to focus on higher accuracy and efficiency of each model</a:t>
            </a:r>
            <a:endParaRPr lang="en-US" sz="3435">
              <a:solidFill>
                <a:srgbClr val="141414"/>
              </a:solidFill>
              <a:latin typeface="Poppins Medium" panose="020000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grpSp>
        <p:nvGrpSpPr>
          <p:cNvPr id="2" name="Group 2"/>
          <p:cNvGrpSpPr/>
          <p:nvPr/>
        </p:nvGrpSpPr>
        <p:grpSpPr>
          <a:xfrm rot="6779685">
            <a:off x="13903357" y="5616206"/>
            <a:ext cx="5613107" cy="5488492"/>
            <a:chOff x="0" y="0"/>
            <a:chExt cx="7484143" cy="7317989"/>
          </a:xfrm>
        </p:grpSpPr>
        <p:sp>
          <p:nvSpPr>
            <p:cNvPr id="3" name="Freeform 3"/>
            <p:cNvSpPr/>
            <p:nvPr/>
          </p:nvSpPr>
          <p:spPr>
            <a:xfrm rot="9346749">
              <a:off x="1172982" y="861712"/>
              <a:ext cx="5401298" cy="5594565"/>
            </a:xfrm>
            <a:custGeom>
              <a:avLst/>
              <a:gdLst/>
              <a:ahLst/>
              <a:cxnLst/>
              <a:rect l="l" t="t" r="r" b="b"/>
              <a:pathLst>
                <a:path w="5401298" h="5594565">
                  <a:moveTo>
                    <a:pt x="0" y="0"/>
                  </a:moveTo>
                  <a:lnTo>
                    <a:pt x="5401298" y="0"/>
                  </a:lnTo>
                  <a:lnTo>
                    <a:pt x="5401298" y="5594565"/>
                  </a:lnTo>
                  <a:lnTo>
                    <a:pt x="0" y="5594565"/>
                  </a:lnTo>
                  <a:lnTo>
                    <a:pt x="0" y="0"/>
                  </a:lnTo>
                  <a:close/>
                </a:path>
              </a:pathLst>
            </a:custGeom>
            <a:blipFill>
              <a:blip r:embed="rId1"/>
              <a:stretch>
                <a:fillRect/>
              </a:stretch>
            </a:blipFill>
          </p:spPr>
        </p:sp>
        <p:sp>
          <p:nvSpPr>
            <p:cNvPr id="4" name="Freeform 4"/>
            <p:cNvSpPr/>
            <p:nvPr/>
          </p:nvSpPr>
          <p:spPr>
            <a:xfrm rot="7973893">
              <a:off x="1340323" y="1120455"/>
              <a:ext cx="1192986" cy="4179250"/>
            </a:xfrm>
            <a:custGeom>
              <a:avLst/>
              <a:gdLst/>
              <a:ahLst/>
              <a:cxnLst/>
              <a:rect l="l" t="t" r="r" b="b"/>
              <a:pathLst>
                <a:path w="1192986" h="4179250">
                  <a:moveTo>
                    <a:pt x="0" y="0"/>
                  </a:moveTo>
                  <a:lnTo>
                    <a:pt x="1192986" y="0"/>
                  </a:lnTo>
                  <a:lnTo>
                    <a:pt x="1192986" y="4179250"/>
                  </a:lnTo>
                  <a:lnTo>
                    <a:pt x="0" y="4179250"/>
                  </a:lnTo>
                  <a:lnTo>
                    <a:pt x="0" y="0"/>
                  </a:lnTo>
                  <a:close/>
                </a:path>
              </a:pathLst>
            </a:custGeom>
            <a:blipFill>
              <a:blip r:embed="rId2"/>
              <a:stretch>
                <a:fillRect/>
              </a:stretch>
            </a:blipFill>
          </p:spPr>
        </p:sp>
        <p:sp>
          <p:nvSpPr>
            <p:cNvPr id="5" name="Freeform 5"/>
            <p:cNvSpPr/>
            <p:nvPr/>
          </p:nvSpPr>
          <p:spPr>
            <a:xfrm rot="6633015">
              <a:off x="3369794" y="3535558"/>
              <a:ext cx="1192986" cy="2101699"/>
            </a:xfrm>
            <a:custGeom>
              <a:avLst/>
              <a:gdLst/>
              <a:ahLst/>
              <a:cxnLst/>
              <a:rect l="l" t="t" r="r" b="b"/>
              <a:pathLst>
                <a:path w="1192986" h="2101699">
                  <a:moveTo>
                    <a:pt x="0" y="0"/>
                  </a:moveTo>
                  <a:lnTo>
                    <a:pt x="1192986" y="0"/>
                  </a:lnTo>
                  <a:lnTo>
                    <a:pt x="1192986" y="2101699"/>
                  </a:lnTo>
                  <a:lnTo>
                    <a:pt x="0" y="2101699"/>
                  </a:lnTo>
                  <a:lnTo>
                    <a:pt x="0" y="0"/>
                  </a:lnTo>
                  <a:close/>
                </a:path>
              </a:pathLst>
            </a:custGeom>
            <a:blipFill>
              <a:blip r:embed="rId2"/>
              <a:stretch>
                <a:fillRect t="-98851"/>
              </a:stretch>
            </a:blipFill>
          </p:spPr>
        </p:sp>
        <p:sp>
          <p:nvSpPr>
            <p:cNvPr id="6" name="Freeform 6"/>
            <p:cNvSpPr/>
            <p:nvPr/>
          </p:nvSpPr>
          <p:spPr>
            <a:xfrm rot="4274293">
              <a:off x="4972133" y="3657606"/>
              <a:ext cx="1192986" cy="2101699"/>
            </a:xfrm>
            <a:custGeom>
              <a:avLst/>
              <a:gdLst/>
              <a:ahLst/>
              <a:cxnLst/>
              <a:rect l="l" t="t" r="r" b="b"/>
              <a:pathLst>
                <a:path w="1192986" h="2101699">
                  <a:moveTo>
                    <a:pt x="0" y="0"/>
                  </a:moveTo>
                  <a:lnTo>
                    <a:pt x="1192986" y="0"/>
                  </a:lnTo>
                  <a:lnTo>
                    <a:pt x="1192986" y="2101699"/>
                  </a:lnTo>
                  <a:lnTo>
                    <a:pt x="0" y="2101699"/>
                  </a:lnTo>
                  <a:lnTo>
                    <a:pt x="0" y="0"/>
                  </a:lnTo>
                  <a:close/>
                </a:path>
              </a:pathLst>
            </a:custGeom>
            <a:blipFill>
              <a:blip r:embed="rId2"/>
              <a:stretch>
                <a:fillRect t="-98851"/>
              </a:stretch>
            </a:blipFill>
          </p:spPr>
        </p:sp>
      </p:grpSp>
      <p:sp>
        <p:nvSpPr>
          <p:cNvPr id="7" name="TextBox 7"/>
          <p:cNvSpPr txBox="1"/>
          <p:nvPr/>
        </p:nvSpPr>
        <p:spPr>
          <a:xfrm>
            <a:off x="649278" y="1663227"/>
            <a:ext cx="17039388" cy="6445872"/>
          </a:xfrm>
          <a:prstGeom prst="rect">
            <a:avLst/>
          </a:prstGeom>
        </p:spPr>
        <p:txBody>
          <a:bodyPr lIns="0" tIns="0" rIns="0" bIns="0" rtlCol="0" anchor="t">
            <a:spAutoFit/>
          </a:bodyPr>
          <a:lstStyle/>
          <a:p>
            <a:pPr algn="just">
              <a:lnSpc>
                <a:spcPts val="6440"/>
              </a:lnSpc>
            </a:pPr>
          </a:p>
          <a:p>
            <a:pPr marL="993140" lvl="1" indent="-496570" algn="just">
              <a:lnSpc>
                <a:spcPts val="6440"/>
              </a:lnSpc>
              <a:buFont typeface="Arial" panose="020B0604020202020204"/>
              <a:buChar char="•"/>
            </a:pPr>
            <a:r>
              <a:rPr lang="en-US" sz="4600">
                <a:solidFill>
                  <a:srgbClr val="FFFFFF"/>
                </a:solidFill>
                <a:latin typeface="Canva Sans Bold" panose="020B0803030501040103"/>
              </a:rPr>
              <a:t>Celiac disease is an autoimmune disorder triggered by the ingestion of gluten, causing damage to the small intestine and impairing nutrient absorption.</a:t>
            </a:r>
            <a:endParaRPr lang="en-US" sz="4600">
              <a:solidFill>
                <a:srgbClr val="FFFFFF"/>
              </a:solidFill>
              <a:latin typeface="Canva Sans Bold" panose="020B0803030501040103"/>
            </a:endParaRPr>
          </a:p>
          <a:p>
            <a:pPr algn="just">
              <a:lnSpc>
                <a:spcPts val="6440"/>
              </a:lnSpc>
            </a:pPr>
          </a:p>
          <a:p>
            <a:pPr marL="993140" lvl="1" indent="-496570" algn="just">
              <a:lnSpc>
                <a:spcPts val="6440"/>
              </a:lnSpc>
              <a:buFont typeface="Arial" panose="020B0604020202020204"/>
              <a:buChar char="•"/>
            </a:pPr>
            <a:r>
              <a:rPr lang="en-US" sz="4600">
                <a:solidFill>
                  <a:srgbClr val="FFFFFF"/>
                </a:solidFill>
                <a:latin typeface="Canva Sans Bold" panose="020B0803030501040103"/>
              </a:rPr>
              <a:t>Type 2 diabetes is a metabolic disorder characterized by high blood sugar levels resulting from insulin resistance and inadequate insulin production by the pancreas.</a:t>
            </a:r>
            <a:endParaRPr lang="en-US" sz="4600">
              <a:solidFill>
                <a:srgbClr val="FFFFFF"/>
              </a:solidFill>
              <a:latin typeface="Canva Sans Bold" panose="020B08030305010401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rot="0">
            <a:off x="401566" y="0"/>
            <a:ext cx="142711" cy="10287000"/>
            <a:chOff x="0" y="0"/>
            <a:chExt cx="190282" cy="13716000"/>
          </a:xfrm>
        </p:grpSpPr>
        <p:sp>
          <p:nvSpPr>
            <p:cNvPr id="3" name="AutoShape 3"/>
            <p:cNvSpPr/>
            <p:nvPr/>
          </p:nvSpPr>
          <p:spPr>
            <a:xfrm>
              <a:off x="88791" y="0"/>
              <a:ext cx="12700" cy="13716000"/>
            </a:xfrm>
            <a:prstGeom prst="rect">
              <a:avLst/>
            </a:prstGeom>
            <a:solidFill>
              <a:srgbClr val="DD211D"/>
            </a:solidFill>
          </p:spPr>
        </p:sp>
        <p:sp>
          <p:nvSpPr>
            <p:cNvPr id="4" name="AutoShape 4"/>
            <p:cNvSpPr/>
            <p:nvPr/>
          </p:nvSpPr>
          <p:spPr>
            <a:xfrm>
              <a:off x="0" y="5820971"/>
              <a:ext cx="190282" cy="2074059"/>
            </a:xfrm>
            <a:prstGeom prst="rect">
              <a:avLst/>
            </a:prstGeom>
            <a:solidFill>
              <a:srgbClr val="141414"/>
            </a:solidFill>
          </p:spPr>
        </p:sp>
      </p:grpSp>
      <p:grpSp>
        <p:nvGrpSpPr>
          <p:cNvPr id="5" name="Group 5"/>
          <p:cNvGrpSpPr/>
          <p:nvPr/>
        </p:nvGrpSpPr>
        <p:grpSpPr>
          <a:xfrm rot="0">
            <a:off x="16773722" y="8826675"/>
            <a:ext cx="485578" cy="431625"/>
            <a:chOff x="0" y="0"/>
            <a:chExt cx="647437" cy="575500"/>
          </a:xfrm>
        </p:grpSpPr>
        <p:sp>
          <p:nvSpPr>
            <p:cNvPr id="6" name="AutoShape 6"/>
            <p:cNvSpPr/>
            <p:nvPr/>
          </p:nvSpPr>
          <p:spPr>
            <a:xfrm>
              <a:off x="0" y="0"/>
              <a:ext cx="647437" cy="575500"/>
            </a:xfrm>
            <a:prstGeom prst="rect">
              <a:avLst/>
            </a:prstGeom>
            <a:solidFill>
              <a:srgbClr val="141414"/>
            </a:solidFill>
          </p:spPr>
        </p:sp>
        <p:grpSp>
          <p:nvGrpSpPr>
            <p:cNvPr id="7" name="Group 7"/>
            <p:cNvGrpSpPr/>
            <p:nvPr/>
          </p:nvGrpSpPr>
          <p:grpSpPr>
            <a:xfrm rot="0">
              <a:off x="0" y="171992"/>
              <a:ext cx="517352" cy="231517"/>
              <a:chOff x="0" y="0"/>
              <a:chExt cx="959235" cy="429260"/>
            </a:xfrm>
          </p:grpSpPr>
          <p:sp>
            <p:nvSpPr>
              <p:cNvPr id="8" name="Freeform 8"/>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
        <p:nvSpPr>
          <p:cNvPr id="9" name="Freeform 9"/>
          <p:cNvSpPr/>
          <p:nvPr/>
        </p:nvSpPr>
        <p:spPr>
          <a:xfrm rot="5400000">
            <a:off x="-1315337" y="1920329"/>
            <a:ext cx="10710708" cy="6022635"/>
          </a:xfrm>
          <a:custGeom>
            <a:avLst/>
            <a:gdLst/>
            <a:ahLst/>
            <a:cxnLst/>
            <a:rect l="l" t="t" r="r" b="b"/>
            <a:pathLst>
              <a:path w="10710708" h="6022635">
                <a:moveTo>
                  <a:pt x="0" y="0"/>
                </a:moveTo>
                <a:lnTo>
                  <a:pt x="10710708" y="0"/>
                </a:lnTo>
                <a:lnTo>
                  <a:pt x="10710708" y="6022634"/>
                </a:lnTo>
                <a:lnTo>
                  <a:pt x="0" y="6022634"/>
                </a:lnTo>
                <a:lnTo>
                  <a:pt x="0" y="0"/>
                </a:lnTo>
                <a:close/>
              </a:path>
            </a:pathLst>
          </a:custGeom>
          <a:blipFill>
            <a:blip r:embed="rId1"/>
            <a:stretch>
              <a:fillRect/>
            </a:stretch>
          </a:blipFill>
        </p:spPr>
      </p:sp>
      <p:grpSp>
        <p:nvGrpSpPr>
          <p:cNvPr id="10" name="Group 10"/>
          <p:cNvGrpSpPr/>
          <p:nvPr/>
        </p:nvGrpSpPr>
        <p:grpSpPr>
          <a:xfrm rot="0">
            <a:off x="7198997" y="1766078"/>
            <a:ext cx="10209619" cy="5497859"/>
            <a:chOff x="0" y="0"/>
            <a:chExt cx="13612825" cy="7330479"/>
          </a:xfrm>
        </p:grpSpPr>
        <p:sp>
          <p:nvSpPr>
            <p:cNvPr id="11" name="TextBox 11"/>
            <p:cNvSpPr txBox="1"/>
            <p:nvPr/>
          </p:nvSpPr>
          <p:spPr>
            <a:xfrm>
              <a:off x="0" y="95250"/>
              <a:ext cx="13612825" cy="6028592"/>
            </a:xfrm>
            <a:prstGeom prst="rect">
              <a:avLst/>
            </a:prstGeom>
          </p:spPr>
          <p:txBody>
            <a:bodyPr lIns="0" tIns="0" rIns="0" bIns="0" rtlCol="0" anchor="t">
              <a:spAutoFit/>
            </a:bodyPr>
            <a:lstStyle/>
            <a:p>
              <a:pPr algn="r">
                <a:lnSpc>
                  <a:spcPts val="11710"/>
                </a:lnSpc>
              </a:pPr>
              <a:r>
                <a:rPr lang="en-US" sz="10645" spc="-106">
                  <a:solidFill>
                    <a:srgbClr val="141414"/>
                  </a:solidFill>
                  <a:latin typeface="Poppins Bold" panose="02000000000000000000"/>
                </a:rPr>
                <a:t>Shortcomings of earlier models</a:t>
              </a:r>
              <a:endParaRPr lang="en-US" sz="10645" spc="-106">
                <a:solidFill>
                  <a:srgbClr val="141414"/>
                </a:solidFill>
                <a:latin typeface="Poppins Bold" panose="02000000000000000000"/>
              </a:endParaRPr>
            </a:p>
          </p:txBody>
        </p:sp>
        <p:sp>
          <p:nvSpPr>
            <p:cNvPr id="12" name="TextBox 12"/>
            <p:cNvSpPr txBox="1"/>
            <p:nvPr/>
          </p:nvSpPr>
          <p:spPr>
            <a:xfrm>
              <a:off x="1374302" y="6622877"/>
              <a:ext cx="12238523" cy="707602"/>
            </a:xfrm>
            <a:prstGeom prst="rect">
              <a:avLst/>
            </a:prstGeom>
          </p:spPr>
          <p:txBody>
            <a:bodyPr lIns="0" tIns="0" rIns="0" bIns="0" rtlCol="0" anchor="t">
              <a:spAutoFit/>
            </a:bodyPr>
            <a:lstStyle/>
            <a:p>
              <a:pPr algn="r">
                <a:lnSpc>
                  <a:spcPts val="4480"/>
                </a:lnSpc>
              </a:pPr>
              <a:r>
                <a:rPr lang="en-US" sz="3200">
                  <a:solidFill>
                    <a:srgbClr val="141414"/>
                  </a:solidFill>
                  <a:latin typeface="Poppins Light" panose="02000000000000000000"/>
                </a:rPr>
                <a:t>WHY OUR MODEL NEEDS TO BE MADE</a:t>
              </a:r>
              <a:endParaRPr lang="en-US" sz="3200">
                <a:solidFill>
                  <a:srgbClr val="141414"/>
                </a:solidFill>
                <a:latin typeface="Poppins Light" panose="0200000000000000000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rot="977707">
            <a:off x="16865888" y="7766213"/>
            <a:ext cx="1090477" cy="2520009"/>
          </a:xfrm>
          <a:custGeom>
            <a:avLst/>
            <a:gdLst/>
            <a:ahLst/>
            <a:cxnLst/>
            <a:rect l="l" t="t" r="r" b="b"/>
            <a:pathLst>
              <a:path w="1090477" h="2520009">
                <a:moveTo>
                  <a:pt x="0" y="0"/>
                </a:moveTo>
                <a:lnTo>
                  <a:pt x="1090476" y="0"/>
                </a:lnTo>
                <a:lnTo>
                  <a:pt x="1090476" y="2520009"/>
                </a:lnTo>
                <a:lnTo>
                  <a:pt x="0" y="2520009"/>
                </a:lnTo>
                <a:lnTo>
                  <a:pt x="0" y="0"/>
                </a:lnTo>
                <a:close/>
              </a:path>
            </a:pathLst>
          </a:custGeom>
          <a:blipFill>
            <a:blip r:embed="rId1"/>
            <a:stretch>
              <a:fillRect/>
            </a:stretch>
          </a:blipFill>
        </p:spPr>
      </p:sp>
      <p:sp>
        <p:nvSpPr>
          <p:cNvPr id="3" name="Freeform 3"/>
          <p:cNvSpPr/>
          <p:nvPr/>
        </p:nvSpPr>
        <p:spPr>
          <a:xfrm rot="4667218">
            <a:off x="454706" y="810418"/>
            <a:ext cx="1060496" cy="1868289"/>
          </a:xfrm>
          <a:custGeom>
            <a:avLst/>
            <a:gdLst/>
            <a:ahLst/>
            <a:cxnLst/>
            <a:rect l="l" t="t" r="r" b="b"/>
            <a:pathLst>
              <a:path w="1060496" h="1868289">
                <a:moveTo>
                  <a:pt x="0" y="0"/>
                </a:moveTo>
                <a:lnTo>
                  <a:pt x="1060495" y="0"/>
                </a:lnTo>
                <a:lnTo>
                  <a:pt x="1060495" y="1868289"/>
                </a:lnTo>
                <a:lnTo>
                  <a:pt x="0" y="1868289"/>
                </a:lnTo>
                <a:lnTo>
                  <a:pt x="0" y="0"/>
                </a:lnTo>
                <a:close/>
              </a:path>
            </a:pathLst>
          </a:custGeom>
          <a:blipFill>
            <a:blip r:embed="rId2"/>
            <a:stretch>
              <a:fillRect t="-98851"/>
            </a:stretch>
          </a:blipFill>
        </p:spPr>
      </p:sp>
      <p:sp>
        <p:nvSpPr>
          <p:cNvPr id="4" name="Freeform 4"/>
          <p:cNvSpPr/>
          <p:nvPr/>
        </p:nvSpPr>
        <p:spPr>
          <a:xfrm rot="297380">
            <a:off x="1448236" y="-325389"/>
            <a:ext cx="1123785" cy="1979787"/>
          </a:xfrm>
          <a:custGeom>
            <a:avLst/>
            <a:gdLst/>
            <a:ahLst/>
            <a:cxnLst/>
            <a:rect l="l" t="t" r="r" b="b"/>
            <a:pathLst>
              <a:path w="1123785" h="1979787">
                <a:moveTo>
                  <a:pt x="0" y="0"/>
                </a:moveTo>
                <a:lnTo>
                  <a:pt x="1123785" y="0"/>
                </a:lnTo>
                <a:lnTo>
                  <a:pt x="1123785" y="1979787"/>
                </a:lnTo>
                <a:lnTo>
                  <a:pt x="0" y="1979787"/>
                </a:lnTo>
                <a:lnTo>
                  <a:pt x="0" y="0"/>
                </a:lnTo>
                <a:close/>
              </a:path>
            </a:pathLst>
          </a:custGeom>
          <a:blipFill>
            <a:blip r:embed="rId2"/>
            <a:stretch>
              <a:fillRect t="-98851"/>
            </a:stretch>
          </a:blipFill>
        </p:spPr>
      </p:sp>
      <p:sp>
        <p:nvSpPr>
          <p:cNvPr id="5" name="TextBox 5"/>
          <p:cNvSpPr txBox="1"/>
          <p:nvPr/>
        </p:nvSpPr>
        <p:spPr>
          <a:xfrm>
            <a:off x="1957551" y="502580"/>
            <a:ext cx="14816634" cy="1417949"/>
          </a:xfrm>
          <a:prstGeom prst="rect">
            <a:avLst/>
          </a:prstGeom>
        </p:spPr>
        <p:txBody>
          <a:bodyPr lIns="0" tIns="0" rIns="0" bIns="0" rtlCol="0" anchor="t">
            <a:spAutoFit/>
          </a:bodyPr>
          <a:lstStyle/>
          <a:p>
            <a:pPr algn="ctr">
              <a:lnSpc>
                <a:spcPts val="11620"/>
              </a:lnSpc>
            </a:pPr>
            <a:r>
              <a:rPr lang="en-US" sz="8300">
                <a:solidFill>
                  <a:srgbClr val="FFFFFF"/>
                </a:solidFill>
                <a:latin typeface="Canva Sans Bold" panose="020B0803030501040103"/>
              </a:rPr>
              <a:t>Limitations of Earlier Models</a:t>
            </a:r>
            <a:endParaRPr lang="en-US" sz="8300">
              <a:solidFill>
                <a:srgbClr val="FFFFFF"/>
              </a:solidFill>
              <a:latin typeface="Canva Sans Bold" panose="020B0803030501040103"/>
            </a:endParaRPr>
          </a:p>
        </p:txBody>
      </p:sp>
      <p:sp>
        <p:nvSpPr>
          <p:cNvPr id="6" name="TextBox 6"/>
          <p:cNvSpPr txBox="1"/>
          <p:nvPr/>
        </p:nvSpPr>
        <p:spPr>
          <a:xfrm>
            <a:off x="1249384" y="2384226"/>
            <a:ext cx="15789231" cy="7181889"/>
          </a:xfrm>
          <a:prstGeom prst="rect">
            <a:avLst/>
          </a:prstGeom>
        </p:spPr>
        <p:txBody>
          <a:bodyPr lIns="0" tIns="0" rIns="0" bIns="0" rtlCol="0" anchor="t">
            <a:spAutoFit/>
          </a:bodyPr>
          <a:lstStyle/>
          <a:p>
            <a:pPr marL="876935" lvl="1" indent="-438150" algn="just">
              <a:lnSpc>
                <a:spcPts val="5685"/>
              </a:lnSpc>
              <a:buFont typeface="Arial" panose="020B0604020202020204"/>
              <a:buChar char="•"/>
            </a:pPr>
            <a:r>
              <a:rPr lang="en-US" sz="4060">
                <a:solidFill>
                  <a:srgbClr val="FFFFFF"/>
                </a:solidFill>
                <a:latin typeface="Canva Sans Bold" panose="020B0803030501040103"/>
              </a:rPr>
              <a:t>Previous models frequently disregarded functional details regarding the genetic variations Ignorance of functional data may lead to missed biologically significant insights and decreased disease risk prediction accuracy. </a:t>
            </a:r>
            <a:endParaRPr lang="en-US" sz="4060">
              <a:solidFill>
                <a:srgbClr val="FFFFFF"/>
              </a:solidFill>
              <a:latin typeface="Canva Sans Bold" panose="020B0803030501040103"/>
            </a:endParaRPr>
          </a:p>
          <a:p>
            <a:pPr marL="876935" lvl="1" indent="-438150" algn="just">
              <a:lnSpc>
                <a:spcPts val="5685"/>
              </a:lnSpc>
              <a:buFont typeface="Arial" panose="020B0604020202020204"/>
              <a:buChar char="•"/>
            </a:pPr>
            <a:r>
              <a:rPr lang="en-US" sz="4060">
                <a:solidFill>
                  <a:srgbClr val="FFFFFF"/>
                </a:solidFill>
                <a:latin typeface="Canva Sans Bold" panose="020B0803030501040103"/>
              </a:rPr>
              <a:t>Many earlier models did not consider interactions between different genetic variants or genes.</a:t>
            </a:r>
            <a:endParaRPr lang="en-US" sz="4060">
              <a:solidFill>
                <a:srgbClr val="FFFFFF"/>
              </a:solidFill>
              <a:latin typeface="Canva Sans Bold" panose="020B0803030501040103"/>
            </a:endParaRPr>
          </a:p>
          <a:p>
            <a:pPr marL="876935" lvl="1" indent="-438150" algn="just">
              <a:lnSpc>
                <a:spcPts val="5685"/>
              </a:lnSpc>
              <a:buFont typeface="Arial" panose="020B0604020202020204"/>
              <a:buChar char="•"/>
            </a:pPr>
            <a:r>
              <a:rPr lang="en-US" sz="4060">
                <a:solidFill>
                  <a:srgbClr val="FFFFFF"/>
                </a:solidFill>
                <a:latin typeface="Canva Sans Bold" panose="020B0803030501040103"/>
              </a:rPr>
              <a:t>Some models were developed using data from specific populations, which limited their generalizability to other populations.</a:t>
            </a:r>
            <a:endParaRPr lang="en-US" sz="4060">
              <a:solidFill>
                <a:srgbClr val="FFFFFF"/>
              </a:solidFill>
              <a:latin typeface="Canva Sans Bold" panose="020B0803030501040103"/>
            </a:endParaRPr>
          </a:p>
          <a:p>
            <a:pPr algn="ctr">
              <a:lnSpc>
                <a:spcPts val="5685"/>
              </a:lnSpc>
            </a:pPr>
          </a:p>
        </p:txBody>
      </p:sp>
      <p:sp>
        <p:nvSpPr>
          <p:cNvPr id="7" name="Freeform 7"/>
          <p:cNvSpPr/>
          <p:nvPr/>
        </p:nvSpPr>
        <p:spPr>
          <a:xfrm rot="977707">
            <a:off x="15352072" y="7998295"/>
            <a:ext cx="1090477" cy="2520009"/>
          </a:xfrm>
          <a:custGeom>
            <a:avLst/>
            <a:gdLst/>
            <a:ahLst/>
            <a:cxnLst/>
            <a:rect l="l" t="t" r="r" b="b"/>
            <a:pathLst>
              <a:path w="1090477" h="2520009">
                <a:moveTo>
                  <a:pt x="0" y="0"/>
                </a:moveTo>
                <a:lnTo>
                  <a:pt x="1090477" y="0"/>
                </a:lnTo>
                <a:lnTo>
                  <a:pt x="1090477" y="2520010"/>
                </a:lnTo>
                <a:lnTo>
                  <a:pt x="0" y="2520010"/>
                </a:lnTo>
                <a:lnTo>
                  <a:pt x="0" y="0"/>
                </a:lnTo>
                <a:close/>
              </a:path>
            </a:pathLst>
          </a:custGeom>
          <a:blipFill>
            <a:blip r:embed="rId1"/>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5690888" cy="8141956"/>
          </a:xfrm>
          <a:prstGeom prst="rect">
            <a:avLst/>
          </a:prstGeom>
        </p:spPr>
        <p:txBody>
          <a:bodyPr lIns="0" tIns="0" rIns="0" bIns="0" rtlCol="0" anchor="t">
            <a:spAutoFit/>
          </a:bodyPr>
          <a:lstStyle/>
          <a:p>
            <a:pPr algn="ctr">
              <a:lnSpc>
                <a:spcPts val="5880"/>
              </a:lnSpc>
            </a:pPr>
          </a:p>
          <a:p>
            <a:pPr marL="906780" lvl="1" indent="-453390" algn="ctr">
              <a:lnSpc>
                <a:spcPts val="5880"/>
              </a:lnSpc>
              <a:buFont typeface="Arial" panose="020B0604020202020204"/>
              <a:buChar char="•"/>
            </a:pPr>
            <a:r>
              <a:rPr lang="en-US" sz="4200">
                <a:solidFill>
                  <a:srgbClr val="FFFFFF"/>
                </a:solidFill>
                <a:latin typeface="Canva Sans Bold" panose="020B0803030501040103"/>
              </a:rPr>
              <a:t>But there are also significant obstacles to genetic risk prediction models, such as extremely high dimensionality, restricted access, and effective computational techniques for genotype data at the individual level. </a:t>
            </a:r>
            <a:endParaRPr lang="en-US" sz="4200">
              <a:solidFill>
                <a:srgbClr val="FFFFFF"/>
              </a:solidFill>
              <a:latin typeface="Canva Sans Bold" panose="020B0803030501040103"/>
            </a:endParaRPr>
          </a:p>
          <a:p>
            <a:pPr marL="906780" lvl="1" indent="-453390" algn="ctr">
              <a:lnSpc>
                <a:spcPts val="5880"/>
              </a:lnSpc>
              <a:buFont typeface="Arial" panose="020B0604020202020204"/>
              <a:buChar char="•"/>
            </a:pPr>
          </a:p>
          <a:p>
            <a:pPr algn="ctr">
              <a:lnSpc>
                <a:spcPts val="5880"/>
              </a:lnSpc>
            </a:pPr>
            <a:r>
              <a:rPr lang="en-US" sz="4200">
                <a:solidFill>
                  <a:srgbClr val="FFFFFF"/>
                </a:solidFill>
                <a:latin typeface="Canva Sans Bold" panose="020B0803030501040103"/>
              </a:rPr>
              <a:t> By integrating genomic functional annotations, which have been successfully used in GWAS to generate biological insights, we propose a novel approach to address these issues and make use of rich GWAS summary statistics. </a:t>
            </a:r>
            <a:endParaRPr lang="en-US" sz="4200">
              <a:solidFill>
                <a:srgbClr val="FFFFFF"/>
              </a:solidFill>
              <a:latin typeface="Canva Sans Bold" panose="020B0803030501040103"/>
            </a:endParaRPr>
          </a:p>
        </p:txBody>
      </p:sp>
      <p:grpSp>
        <p:nvGrpSpPr>
          <p:cNvPr id="3" name="Group 3"/>
          <p:cNvGrpSpPr/>
          <p:nvPr/>
        </p:nvGrpSpPr>
        <p:grpSpPr>
          <a:xfrm rot="385127">
            <a:off x="14231724" y="-2360942"/>
            <a:ext cx="6933208" cy="6779285"/>
            <a:chOff x="0" y="0"/>
            <a:chExt cx="9244277" cy="9039047"/>
          </a:xfrm>
        </p:grpSpPr>
        <p:sp>
          <p:nvSpPr>
            <p:cNvPr id="4" name="Freeform 4"/>
            <p:cNvSpPr/>
            <p:nvPr/>
          </p:nvSpPr>
          <p:spPr>
            <a:xfrm rot="9346749">
              <a:off x="1448846" y="1064371"/>
              <a:ext cx="6671585" cy="6910305"/>
            </a:xfrm>
            <a:custGeom>
              <a:avLst/>
              <a:gdLst/>
              <a:ahLst/>
              <a:cxnLst/>
              <a:rect l="l" t="t" r="r" b="b"/>
              <a:pathLst>
                <a:path w="6671585" h="6910305">
                  <a:moveTo>
                    <a:pt x="0" y="0"/>
                  </a:moveTo>
                  <a:lnTo>
                    <a:pt x="6671585" y="0"/>
                  </a:lnTo>
                  <a:lnTo>
                    <a:pt x="6671585" y="6910305"/>
                  </a:lnTo>
                  <a:lnTo>
                    <a:pt x="0" y="6910305"/>
                  </a:lnTo>
                  <a:lnTo>
                    <a:pt x="0" y="0"/>
                  </a:lnTo>
                  <a:close/>
                </a:path>
              </a:pathLst>
            </a:custGeom>
            <a:blipFill>
              <a:blip r:embed="rId1"/>
              <a:stretch>
                <a:fillRect/>
              </a:stretch>
            </a:blipFill>
          </p:spPr>
        </p:sp>
        <p:sp>
          <p:nvSpPr>
            <p:cNvPr id="5" name="Freeform 5"/>
            <p:cNvSpPr/>
            <p:nvPr/>
          </p:nvSpPr>
          <p:spPr>
            <a:xfrm rot="7973893">
              <a:off x="1655542" y="1383965"/>
              <a:ext cx="1473554" cy="5162133"/>
            </a:xfrm>
            <a:custGeom>
              <a:avLst/>
              <a:gdLst/>
              <a:ahLst/>
              <a:cxnLst/>
              <a:rect l="l" t="t" r="r" b="b"/>
              <a:pathLst>
                <a:path w="1473554" h="5162133">
                  <a:moveTo>
                    <a:pt x="0" y="0"/>
                  </a:moveTo>
                  <a:lnTo>
                    <a:pt x="1473555" y="0"/>
                  </a:lnTo>
                  <a:lnTo>
                    <a:pt x="1473555" y="5162134"/>
                  </a:lnTo>
                  <a:lnTo>
                    <a:pt x="0" y="5162134"/>
                  </a:lnTo>
                  <a:lnTo>
                    <a:pt x="0" y="0"/>
                  </a:lnTo>
                  <a:close/>
                </a:path>
              </a:pathLst>
            </a:custGeom>
            <a:blipFill>
              <a:blip r:embed="rId2"/>
              <a:stretch>
                <a:fillRect/>
              </a:stretch>
            </a:blipFill>
          </p:spPr>
        </p:sp>
        <p:sp>
          <p:nvSpPr>
            <p:cNvPr id="6" name="Freeform 6"/>
            <p:cNvSpPr/>
            <p:nvPr/>
          </p:nvSpPr>
          <p:spPr>
            <a:xfrm rot="6633015">
              <a:off x="4162308" y="4367057"/>
              <a:ext cx="1473554" cy="2595980"/>
            </a:xfrm>
            <a:custGeom>
              <a:avLst/>
              <a:gdLst/>
              <a:ahLst/>
              <a:cxnLst/>
              <a:rect l="l" t="t" r="r" b="b"/>
              <a:pathLst>
                <a:path w="1473554" h="2595980">
                  <a:moveTo>
                    <a:pt x="0" y="0"/>
                  </a:moveTo>
                  <a:lnTo>
                    <a:pt x="1473554" y="0"/>
                  </a:lnTo>
                  <a:lnTo>
                    <a:pt x="1473554" y="2595980"/>
                  </a:lnTo>
                  <a:lnTo>
                    <a:pt x="0" y="2595980"/>
                  </a:lnTo>
                  <a:lnTo>
                    <a:pt x="0" y="0"/>
                  </a:lnTo>
                  <a:close/>
                </a:path>
              </a:pathLst>
            </a:custGeom>
            <a:blipFill>
              <a:blip r:embed="rId2"/>
              <a:stretch>
                <a:fillRect t="-98851"/>
              </a:stretch>
            </a:blipFill>
          </p:spPr>
        </p:sp>
        <p:sp>
          <p:nvSpPr>
            <p:cNvPr id="7" name="Freeform 7"/>
            <p:cNvSpPr/>
            <p:nvPr/>
          </p:nvSpPr>
          <p:spPr>
            <a:xfrm rot="4274293">
              <a:off x="6141488" y="4517808"/>
              <a:ext cx="1473554" cy="2595980"/>
            </a:xfrm>
            <a:custGeom>
              <a:avLst/>
              <a:gdLst/>
              <a:ahLst/>
              <a:cxnLst/>
              <a:rect l="l" t="t" r="r" b="b"/>
              <a:pathLst>
                <a:path w="1473554" h="2595980">
                  <a:moveTo>
                    <a:pt x="0" y="0"/>
                  </a:moveTo>
                  <a:lnTo>
                    <a:pt x="1473554" y="0"/>
                  </a:lnTo>
                  <a:lnTo>
                    <a:pt x="1473554" y="2595980"/>
                  </a:lnTo>
                  <a:lnTo>
                    <a:pt x="0" y="2595980"/>
                  </a:lnTo>
                  <a:lnTo>
                    <a:pt x="0" y="0"/>
                  </a:lnTo>
                  <a:close/>
                </a:path>
              </a:pathLst>
            </a:custGeom>
            <a:blipFill>
              <a:blip r:embed="rId2"/>
              <a:stretch>
                <a:fillRect t="-98851"/>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rot="0">
            <a:off x="401566" y="0"/>
            <a:ext cx="142711" cy="10287000"/>
            <a:chOff x="0" y="0"/>
            <a:chExt cx="190282" cy="13716000"/>
          </a:xfrm>
        </p:grpSpPr>
        <p:sp>
          <p:nvSpPr>
            <p:cNvPr id="3" name="AutoShape 3"/>
            <p:cNvSpPr/>
            <p:nvPr/>
          </p:nvSpPr>
          <p:spPr>
            <a:xfrm>
              <a:off x="88791" y="0"/>
              <a:ext cx="12700" cy="13716000"/>
            </a:xfrm>
            <a:prstGeom prst="rect">
              <a:avLst/>
            </a:prstGeom>
            <a:solidFill>
              <a:srgbClr val="DD211D"/>
            </a:solidFill>
          </p:spPr>
        </p:sp>
        <p:sp>
          <p:nvSpPr>
            <p:cNvPr id="4" name="AutoShape 4"/>
            <p:cNvSpPr/>
            <p:nvPr/>
          </p:nvSpPr>
          <p:spPr>
            <a:xfrm>
              <a:off x="0" y="5820971"/>
              <a:ext cx="190282" cy="2074059"/>
            </a:xfrm>
            <a:prstGeom prst="rect">
              <a:avLst/>
            </a:prstGeom>
            <a:solidFill>
              <a:srgbClr val="141414"/>
            </a:solidFill>
          </p:spPr>
        </p:sp>
      </p:grpSp>
      <p:grpSp>
        <p:nvGrpSpPr>
          <p:cNvPr id="5" name="Group 5"/>
          <p:cNvGrpSpPr/>
          <p:nvPr/>
        </p:nvGrpSpPr>
        <p:grpSpPr>
          <a:xfrm rot="0">
            <a:off x="16773722" y="8826675"/>
            <a:ext cx="485578" cy="431625"/>
            <a:chOff x="0" y="0"/>
            <a:chExt cx="647437" cy="575500"/>
          </a:xfrm>
        </p:grpSpPr>
        <p:sp>
          <p:nvSpPr>
            <p:cNvPr id="6" name="AutoShape 6"/>
            <p:cNvSpPr/>
            <p:nvPr/>
          </p:nvSpPr>
          <p:spPr>
            <a:xfrm>
              <a:off x="0" y="0"/>
              <a:ext cx="647437" cy="575500"/>
            </a:xfrm>
            <a:prstGeom prst="rect">
              <a:avLst/>
            </a:prstGeom>
            <a:solidFill>
              <a:srgbClr val="141414"/>
            </a:solidFill>
          </p:spPr>
        </p:sp>
        <p:grpSp>
          <p:nvGrpSpPr>
            <p:cNvPr id="7" name="Group 7"/>
            <p:cNvGrpSpPr/>
            <p:nvPr/>
          </p:nvGrpSpPr>
          <p:grpSpPr>
            <a:xfrm rot="0">
              <a:off x="0" y="171992"/>
              <a:ext cx="517352" cy="231517"/>
              <a:chOff x="0" y="0"/>
              <a:chExt cx="959235" cy="429260"/>
            </a:xfrm>
          </p:grpSpPr>
          <p:sp>
            <p:nvSpPr>
              <p:cNvPr id="8" name="Freeform 8"/>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
        <p:nvSpPr>
          <p:cNvPr id="9" name="Freeform 9"/>
          <p:cNvSpPr/>
          <p:nvPr/>
        </p:nvSpPr>
        <p:spPr>
          <a:xfrm>
            <a:off x="1113473" y="0"/>
            <a:ext cx="8030527" cy="10287000"/>
          </a:xfrm>
          <a:custGeom>
            <a:avLst/>
            <a:gdLst/>
            <a:ahLst/>
            <a:cxnLst/>
            <a:rect l="l" t="t" r="r" b="b"/>
            <a:pathLst>
              <a:path w="8030527" h="10287000">
                <a:moveTo>
                  <a:pt x="0" y="0"/>
                </a:moveTo>
                <a:lnTo>
                  <a:pt x="8030527" y="0"/>
                </a:lnTo>
                <a:lnTo>
                  <a:pt x="8030527" y="10287000"/>
                </a:lnTo>
                <a:lnTo>
                  <a:pt x="0" y="10287000"/>
                </a:lnTo>
                <a:lnTo>
                  <a:pt x="0" y="0"/>
                </a:lnTo>
                <a:close/>
              </a:path>
            </a:pathLst>
          </a:custGeom>
          <a:blipFill>
            <a:blip r:embed="rId1"/>
            <a:stretch>
              <a:fillRect l="-75517" r="-16980"/>
            </a:stretch>
          </a:blipFill>
        </p:spPr>
      </p:sp>
      <p:grpSp>
        <p:nvGrpSpPr>
          <p:cNvPr id="10" name="Group 10"/>
          <p:cNvGrpSpPr/>
          <p:nvPr/>
        </p:nvGrpSpPr>
        <p:grpSpPr>
          <a:xfrm rot="0">
            <a:off x="9144000" y="2272249"/>
            <a:ext cx="8437669" cy="2526059"/>
            <a:chOff x="0" y="0"/>
            <a:chExt cx="11250225" cy="3368079"/>
          </a:xfrm>
        </p:grpSpPr>
        <p:sp>
          <p:nvSpPr>
            <p:cNvPr id="11" name="TextBox 11"/>
            <p:cNvSpPr txBox="1"/>
            <p:nvPr/>
          </p:nvSpPr>
          <p:spPr>
            <a:xfrm>
              <a:off x="0" y="95250"/>
              <a:ext cx="11250225" cy="2066192"/>
            </a:xfrm>
            <a:prstGeom prst="rect">
              <a:avLst/>
            </a:prstGeom>
          </p:spPr>
          <p:txBody>
            <a:bodyPr lIns="0" tIns="0" rIns="0" bIns="0" rtlCol="0" anchor="t">
              <a:spAutoFit/>
            </a:bodyPr>
            <a:lstStyle/>
            <a:p>
              <a:pPr algn="r">
                <a:lnSpc>
                  <a:spcPts val="11710"/>
                </a:lnSpc>
              </a:pPr>
              <a:r>
                <a:rPr lang="en-US" sz="10645" spc="-106">
                  <a:solidFill>
                    <a:srgbClr val="141414"/>
                  </a:solidFill>
                  <a:latin typeface="Poppins Bold" panose="02000000000000000000"/>
                </a:rPr>
                <a:t>Challenges</a:t>
              </a:r>
              <a:endParaRPr lang="en-US" sz="10645" spc="-106">
                <a:solidFill>
                  <a:srgbClr val="141414"/>
                </a:solidFill>
                <a:latin typeface="Poppins Bold" panose="02000000000000000000"/>
              </a:endParaRPr>
            </a:p>
          </p:txBody>
        </p:sp>
        <p:sp>
          <p:nvSpPr>
            <p:cNvPr id="12" name="TextBox 12"/>
            <p:cNvSpPr txBox="1"/>
            <p:nvPr/>
          </p:nvSpPr>
          <p:spPr>
            <a:xfrm>
              <a:off x="1135783" y="2660477"/>
              <a:ext cx="10114442" cy="707602"/>
            </a:xfrm>
            <a:prstGeom prst="rect">
              <a:avLst/>
            </a:prstGeom>
          </p:spPr>
          <p:txBody>
            <a:bodyPr lIns="0" tIns="0" rIns="0" bIns="0" rtlCol="0" anchor="t">
              <a:spAutoFit/>
            </a:bodyPr>
            <a:lstStyle/>
            <a:p>
              <a:pPr algn="r">
                <a:lnSpc>
                  <a:spcPts val="4480"/>
                </a:lnSpc>
              </a:pPr>
              <a:r>
                <a:rPr lang="en-US" sz="3200">
                  <a:solidFill>
                    <a:srgbClr val="141414"/>
                  </a:solidFill>
                  <a:latin typeface="Poppins Light" panose="02000000000000000000"/>
                </a:rPr>
                <a:t>UPHILL CLIMB</a:t>
              </a:r>
              <a:endParaRPr lang="en-US" sz="3200">
                <a:solidFill>
                  <a:srgbClr val="141414"/>
                </a:solidFill>
                <a:latin typeface="Poppins Light" panose="02000000000000000000"/>
              </a:endParaRPr>
            </a:p>
          </p:txBody>
        </p:sp>
      </p:grpSp>
      <p:sp>
        <p:nvSpPr>
          <p:cNvPr id="13" name="TextBox 13"/>
          <p:cNvSpPr txBox="1"/>
          <p:nvPr/>
        </p:nvSpPr>
        <p:spPr>
          <a:xfrm>
            <a:off x="11345290" y="6868525"/>
            <a:ext cx="5914010" cy="1198671"/>
          </a:xfrm>
          <a:prstGeom prst="rect">
            <a:avLst/>
          </a:prstGeom>
        </p:spPr>
        <p:txBody>
          <a:bodyPr lIns="0" tIns="0" rIns="0" bIns="0" rtlCol="0" anchor="t">
            <a:spAutoFit/>
          </a:bodyPr>
          <a:lstStyle/>
          <a:p>
            <a:pPr algn="r">
              <a:lnSpc>
                <a:spcPts val="4805"/>
              </a:lnSpc>
            </a:pPr>
            <a:r>
              <a:rPr lang="en-US" sz="3435">
                <a:solidFill>
                  <a:srgbClr val="141414"/>
                </a:solidFill>
                <a:latin typeface="Poppins Medium" panose="02000000000000000000"/>
              </a:rPr>
              <a:t>A challenge is  intelligence at a tease</a:t>
            </a:r>
            <a:endParaRPr lang="en-US" sz="3435">
              <a:solidFill>
                <a:srgbClr val="141414"/>
              </a:solidFill>
              <a:latin typeface="Poppins Medium" panose="020000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TextBox 2"/>
          <p:cNvSpPr txBox="1"/>
          <p:nvPr/>
        </p:nvSpPr>
        <p:spPr>
          <a:xfrm>
            <a:off x="5225157" y="507639"/>
            <a:ext cx="7837686"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panose="020B0803030501040103"/>
              </a:rPr>
              <a:t>CHALLENGES</a:t>
            </a:r>
            <a:endParaRPr lang="en-US" sz="9200">
              <a:solidFill>
                <a:srgbClr val="FFFFFF"/>
              </a:solidFill>
              <a:latin typeface="Canva Sans Bold" panose="020B0803030501040103"/>
            </a:endParaRPr>
          </a:p>
        </p:txBody>
      </p:sp>
      <p:grpSp>
        <p:nvGrpSpPr>
          <p:cNvPr id="3" name="Group 3"/>
          <p:cNvGrpSpPr/>
          <p:nvPr/>
        </p:nvGrpSpPr>
        <p:grpSpPr>
          <a:xfrm rot="0">
            <a:off x="12714594" y="-2336243"/>
            <a:ext cx="6933208" cy="6779285"/>
            <a:chOff x="0" y="0"/>
            <a:chExt cx="9244277" cy="9039047"/>
          </a:xfrm>
        </p:grpSpPr>
        <p:sp>
          <p:nvSpPr>
            <p:cNvPr id="4" name="Freeform 4"/>
            <p:cNvSpPr/>
            <p:nvPr/>
          </p:nvSpPr>
          <p:spPr>
            <a:xfrm rot="9346749">
              <a:off x="1448846" y="1064371"/>
              <a:ext cx="6671585" cy="6910305"/>
            </a:xfrm>
            <a:custGeom>
              <a:avLst/>
              <a:gdLst/>
              <a:ahLst/>
              <a:cxnLst/>
              <a:rect l="l" t="t" r="r" b="b"/>
              <a:pathLst>
                <a:path w="6671585" h="6910305">
                  <a:moveTo>
                    <a:pt x="0" y="0"/>
                  </a:moveTo>
                  <a:lnTo>
                    <a:pt x="6671585" y="0"/>
                  </a:lnTo>
                  <a:lnTo>
                    <a:pt x="6671585" y="6910305"/>
                  </a:lnTo>
                  <a:lnTo>
                    <a:pt x="0" y="6910305"/>
                  </a:lnTo>
                  <a:lnTo>
                    <a:pt x="0" y="0"/>
                  </a:lnTo>
                  <a:close/>
                </a:path>
              </a:pathLst>
            </a:custGeom>
            <a:blipFill>
              <a:blip r:embed="rId1"/>
              <a:stretch>
                <a:fillRect/>
              </a:stretch>
            </a:blipFill>
          </p:spPr>
        </p:sp>
        <p:sp>
          <p:nvSpPr>
            <p:cNvPr id="5" name="Freeform 5"/>
            <p:cNvSpPr/>
            <p:nvPr/>
          </p:nvSpPr>
          <p:spPr>
            <a:xfrm rot="7973893">
              <a:off x="1655542" y="1383965"/>
              <a:ext cx="1473554" cy="5162133"/>
            </a:xfrm>
            <a:custGeom>
              <a:avLst/>
              <a:gdLst/>
              <a:ahLst/>
              <a:cxnLst/>
              <a:rect l="l" t="t" r="r" b="b"/>
              <a:pathLst>
                <a:path w="1473554" h="5162133">
                  <a:moveTo>
                    <a:pt x="0" y="0"/>
                  </a:moveTo>
                  <a:lnTo>
                    <a:pt x="1473555" y="0"/>
                  </a:lnTo>
                  <a:lnTo>
                    <a:pt x="1473555" y="5162134"/>
                  </a:lnTo>
                  <a:lnTo>
                    <a:pt x="0" y="5162134"/>
                  </a:lnTo>
                  <a:lnTo>
                    <a:pt x="0" y="0"/>
                  </a:lnTo>
                  <a:close/>
                </a:path>
              </a:pathLst>
            </a:custGeom>
            <a:blipFill>
              <a:blip r:embed="rId2"/>
              <a:stretch>
                <a:fillRect/>
              </a:stretch>
            </a:blipFill>
          </p:spPr>
        </p:sp>
        <p:sp>
          <p:nvSpPr>
            <p:cNvPr id="6" name="Freeform 6"/>
            <p:cNvSpPr/>
            <p:nvPr/>
          </p:nvSpPr>
          <p:spPr>
            <a:xfrm rot="6633015">
              <a:off x="4162308" y="4367057"/>
              <a:ext cx="1473554" cy="2595980"/>
            </a:xfrm>
            <a:custGeom>
              <a:avLst/>
              <a:gdLst/>
              <a:ahLst/>
              <a:cxnLst/>
              <a:rect l="l" t="t" r="r" b="b"/>
              <a:pathLst>
                <a:path w="1473554" h="2595980">
                  <a:moveTo>
                    <a:pt x="0" y="0"/>
                  </a:moveTo>
                  <a:lnTo>
                    <a:pt x="1473554" y="0"/>
                  </a:lnTo>
                  <a:lnTo>
                    <a:pt x="1473554" y="2595980"/>
                  </a:lnTo>
                  <a:lnTo>
                    <a:pt x="0" y="2595980"/>
                  </a:lnTo>
                  <a:lnTo>
                    <a:pt x="0" y="0"/>
                  </a:lnTo>
                  <a:close/>
                </a:path>
              </a:pathLst>
            </a:custGeom>
            <a:blipFill>
              <a:blip r:embed="rId2"/>
              <a:stretch>
                <a:fillRect t="-98851"/>
              </a:stretch>
            </a:blipFill>
          </p:spPr>
        </p:sp>
        <p:sp>
          <p:nvSpPr>
            <p:cNvPr id="7" name="Freeform 7"/>
            <p:cNvSpPr/>
            <p:nvPr/>
          </p:nvSpPr>
          <p:spPr>
            <a:xfrm rot="4274293">
              <a:off x="6141488" y="4517808"/>
              <a:ext cx="1473554" cy="2595980"/>
            </a:xfrm>
            <a:custGeom>
              <a:avLst/>
              <a:gdLst/>
              <a:ahLst/>
              <a:cxnLst/>
              <a:rect l="l" t="t" r="r" b="b"/>
              <a:pathLst>
                <a:path w="1473554" h="2595980">
                  <a:moveTo>
                    <a:pt x="0" y="0"/>
                  </a:moveTo>
                  <a:lnTo>
                    <a:pt x="1473554" y="0"/>
                  </a:lnTo>
                  <a:lnTo>
                    <a:pt x="1473554" y="2595980"/>
                  </a:lnTo>
                  <a:lnTo>
                    <a:pt x="0" y="2595980"/>
                  </a:lnTo>
                  <a:lnTo>
                    <a:pt x="0" y="0"/>
                  </a:lnTo>
                  <a:close/>
                </a:path>
              </a:pathLst>
            </a:custGeom>
            <a:blipFill>
              <a:blip r:embed="rId2"/>
              <a:stretch>
                <a:fillRect t="-98851"/>
              </a:stretch>
            </a:blipFill>
          </p:spPr>
        </p:sp>
      </p:grpSp>
      <p:grpSp>
        <p:nvGrpSpPr>
          <p:cNvPr id="8" name="Group 8"/>
          <p:cNvGrpSpPr/>
          <p:nvPr/>
        </p:nvGrpSpPr>
        <p:grpSpPr>
          <a:xfrm rot="-9405808">
            <a:off x="-1868079" y="5535759"/>
            <a:ext cx="6933208" cy="6779285"/>
            <a:chOff x="0" y="0"/>
            <a:chExt cx="9244277" cy="9039047"/>
          </a:xfrm>
        </p:grpSpPr>
        <p:sp>
          <p:nvSpPr>
            <p:cNvPr id="9" name="Freeform 9"/>
            <p:cNvSpPr/>
            <p:nvPr/>
          </p:nvSpPr>
          <p:spPr>
            <a:xfrm rot="9346749">
              <a:off x="1448846" y="1064371"/>
              <a:ext cx="6671585" cy="6910305"/>
            </a:xfrm>
            <a:custGeom>
              <a:avLst/>
              <a:gdLst/>
              <a:ahLst/>
              <a:cxnLst/>
              <a:rect l="l" t="t" r="r" b="b"/>
              <a:pathLst>
                <a:path w="6671585" h="6910305">
                  <a:moveTo>
                    <a:pt x="0" y="0"/>
                  </a:moveTo>
                  <a:lnTo>
                    <a:pt x="6671585" y="0"/>
                  </a:lnTo>
                  <a:lnTo>
                    <a:pt x="6671585" y="6910305"/>
                  </a:lnTo>
                  <a:lnTo>
                    <a:pt x="0" y="6910305"/>
                  </a:lnTo>
                  <a:lnTo>
                    <a:pt x="0" y="0"/>
                  </a:lnTo>
                  <a:close/>
                </a:path>
              </a:pathLst>
            </a:custGeom>
            <a:blipFill>
              <a:blip r:embed="rId1"/>
              <a:stretch>
                <a:fillRect/>
              </a:stretch>
            </a:blipFill>
          </p:spPr>
        </p:sp>
        <p:sp>
          <p:nvSpPr>
            <p:cNvPr id="10" name="Freeform 10"/>
            <p:cNvSpPr/>
            <p:nvPr/>
          </p:nvSpPr>
          <p:spPr>
            <a:xfrm rot="7973893">
              <a:off x="1655542" y="1383965"/>
              <a:ext cx="1473554" cy="5162133"/>
            </a:xfrm>
            <a:custGeom>
              <a:avLst/>
              <a:gdLst/>
              <a:ahLst/>
              <a:cxnLst/>
              <a:rect l="l" t="t" r="r" b="b"/>
              <a:pathLst>
                <a:path w="1473554" h="5162133">
                  <a:moveTo>
                    <a:pt x="0" y="0"/>
                  </a:moveTo>
                  <a:lnTo>
                    <a:pt x="1473555" y="0"/>
                  </a:lnTo>
                  <a:lnTo>
                    <a:pt x="1473555" y="5162134"/>
                  </a:lnTo>
                  <a:lnTo>
                    <a:pt x="0" y="5162134"/>
                  </a:lnTo>
                  <a:lnTo>
                    <a:pt x="0" y="0"/>
                  </a:lnTo>
                  <a:close/>
                </a:path>
              </a:pathLst>
            </a:custGeom>
            <a:blipFill>
              <a:blip r:embed="rId2"/>
              <a:stretch>
                <a:fillRect/>
              </a:stretch>
            </a:blipFill>
          </p:spPr>
        </p:sp>
        <p:sp>
          <p:nvSpPr>
            <p:cNvPr id="11" name="Freeform 11"/>
            <p:cNvSpPr/>
            <p:nvPr/>
          </p:nvSpPr>
          <p:spPr>
            <a:xfrm rot="6633015">
              <a:off x="4162308" y="4367057"/>
              <a:ext cx="1473554" cy="2595980"/>
            </a:xfrm>
            <a:custGeom>
              <a:avLst/>
              <a:gdLst/>
              <a:ahLst/>
              <a:cxnLst/>
              <a:rect l="l" t="t" r="r" b="b"/>
              <a:pathLst>
                <a:path w="1473554" h="2595980">
                  <a:moveTo>
                    <a:pt x="0" y="0"/>
                  </a:moveTo>
                  <a:lnTo>
                    <a:pt x="1473554" y="0"/>
                  </a:lnTo>
                  <a:lnTo>
                    <a:pt x="1473554" y="2595980"/>
                  </a:lnTo>
                  <a:lnTo>
                    <a:pt x="0" y="2595980"/>
                  </a:lnTo>
                  <a:lnTo>
                    <a:pt x="0" y="0"/>
                  </a:lnTo>
                  <a:close/>
                </a:path>
              </a:pathLst>
            </a:custGeom>
            <a:blipFill>
              <a:blip r:embed="rId2"/>
              <a:stretch>
                <a:fillRect t="-98851"/>
              </a:stretch>
            </a:blipFill>
          </p:spPr>
        </p:sp>
        <p:sp>
          <p:nvSpPr>
            <p:cNvPr id="12" name="Freeform 12"/>
            <p:cNvSpPr/>
            <p:nvPr/>
          </p:nvSpPr>
          <p:spPr>
            <a:xfrm rot="4274293">
              <a:off x="6141488" y="4517808"/>
              <a:ext cx="1473554" cy="2595980"/>
            </a:xfrm>
            <a:custGeom>
              <a:avLst/>
              <a:gdLst/>
              <a:ahLst/>
              <a:cxnLst/>
              <a:rect l="l" t="t" r="r" b="b"/>
              <a:pathLst>
                <a:path w="1473554" h="2595980">
                  <a:moveTo>
                    <a:pt x="0" y="0"/>
                  </a:moveTo>
                  <a:lnTo>
                    <a:pt x="1473554" y="0"/>
                  </a:lnTo>
                  <a:lnTo>
                    <a:pt x="1473554" y="2595980"/>
                  </a:lnTo>
                  <a:lnTo>
                    <a:pt x="0" y="2595980"/>
                  </a:lnTo>
                  <a:lnTo>
                    <a:pt x="0" y="0"/>
                  </a:lnTo>
                  <a:close/>
                </a:path>
              </a:pathLst>
            </a:custGeom>
            <a:blipFill>
              <a:blip r:embed="rId2"/>
              <a:stretch>
                <a:fillRect t="-98851"/>
              </a:stretch>
            </a:blipFill>
          </p:spPr>
        </p:sp>
      </p:grpSp>
      <p:sp>
        <p:nvSpPr>
          <p:cNvPr id="13" name="TextBox 13"/>
          <p:cNvSpPr txBox="1"/>
          <p:nvPr/>
        </p:nvSpPr>
        <p:spPr>
          <a:xfrm>
            <a:off x="1269047" y="2553243"/>
            <a:ext cx="15990253" cy="6072492"/>
          </a:xfrm>
          <a:prstGeom prst="rect">
            <a:avLst/>
          </a:prstGeom>
        </p:spPr>
        <p:txBody>
          <a:bodyPr lIns="0" tIns="0" rIns="0" bIns="0" rtlCol="0" anchor="t">
            <a:spAutoFit/>
          </a:bodyPr>
          <a:lstStyle/>
          <a:p>
            <a:pPr marL="928370" lvl="1" indent="-464185" algn="ctr">
              <a:lnSpc>
                <a:spcPts val="6020"/>
              </a:lnSpc>
              <a:buFont typeface="Arial" panose="020B0604020202020204"/>
              <a:buChar char="•"/>
            </a:pPr>
            <a:r>
              <a:rPr lang="en-US" sz="4300">
                <a:solidFill>
                  <a:srgbClr val="FFFFFF"/>
                </a:solidFill>
                <a:latin typeface="Canva Sans Bold" panose="020B0803030501040103"/>
              </a:rPr>
              <a:t>Obtaining comprehensive and accurate functional annotation data across diverse populations can be challenging due to limitations in data collection, experimental techniques, and variability in annotation sources.</a:t>
            </a:r>
            <a:endParaRPr lang="en-US" sz="4300">
              <a:solidFill>
                <a:srgbClr val="FFFFFF"/>
              </a:solidFill>
              <a:latin typeface="Canva Sans Bold" panose="020B0803030501040103"/>
            </a:endParaRPr>
          </a:p>
          <a:p>
            <a:pPr marL="928370" lvl="1" indent="-464185" algn="ctr">
              <a:lnSpc>
                <a:spcPts val="6020"/>
              </a:lnSpc>
              <a:buFont typeface="Arial" panose="020B0604020202020204"/>
              <a:buChar char="•"/>
            </a:pPr>
            <a:r>
              <a:rPr lang="en-US" sz="4300">
                <a:solidFill>
                  <a:srgbClr val="FFFFFF"/>
                </a:solidFill>
                <a:latin typeface="Canva Sans Bold" panose="020B0803030501040103"/>
              </a:rPr>
              <a:t>Given the variety of genomic and epigenomic functional annotations that can be integrated, data integration techniques must be carefully considered. </a:t>
            </a:r>
            <a:endParaRPr lang="en-US" sz="4300">
              <a:solidFill>
                <a:srgbClr val="FFFFFF"/>
              </a:solidFill>
              <a:latin typeface="Canva Sans Bold" panose="020B08030305010401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a:off x="17310730" y="7898118"/>
            <a:ext cx="977270" cy="2388882"/>
          </a:xfrm>
          <a:custGeom>
            <a:avLst/>
            <a:gdLst/>
            <a:ahLst/>
            <a:cxnLst/>
            <a:rect l="l" t="t" r="r" b="b"/>
            <a:pathLst>
              <a:path w="977270" h="2388882">
                <a:moveTo>
                  <a:pt x="0" y="0"/>
                </a:moveTo>
                <a:lnTo>
                  <a:pt x="977270" y="0"/>
                </a:lnTo>
                <a:lnTo>
                  <a:pt x="977270" y="2388882"/>
                </a:lnTo>
                <a:lnTo>
                  <a:pt x="0" y="2388882"/>
                </a:lnTo>
                <a:lnTo>
                  <a:pt x="0" y="0"/>
                </a:lnTo>
                <a:close/>
              </a:path>
            </a:pathLst>
          </a:custGeom>
          <a:blipFill>
            <a:blip r:embed="rId1"/>
            <a:stretch>
              <a:fillRect/>
            </a:stretch>
          </a:blipFill>
        </p:spPr>
      </p:sp>
      <p:sp>
        <p:nvSpPr>
          <p:cNvPr id="3" name="Freeform 3"/>
          <p:cNvSpPr/>
          <p:nvPr/>
        </p:nvSpPr>
        <p:spPr>
          <a:xfrm>
            <a:off x="17310730" y="5509237"/>
            <a:ext cx="977270" cy="2388882"/>
          </a:xfrm>
          <a:custGeom>
            <a:avLst/>
            <a:gdLst/>
            <a:ahLst/>
            <a:cxnLst/>
            <a:rect l="l" t="t" r="r" b="b"/>
            <a:pathLst>
              <a:path w="977270" h="2388882">
                <a:moveTo>
                  <a:pt x="0" y="0"/>
                </a:moveTo>
                <a:lnTo>
                  <a:pt x="977270" y="0"/>
                </a:lnTo>
                <a:lnTo>
                  <a:pt x="977270" y="2388881"/>
                </a:lnTo>
                <a:lnTo>
                  <a:pt x="0" y="2388881"/>
                </a:lnTo>
                <a:lnTo>
                  <a:pt x="0" y="0"/>
                </a:lnTo>
                <a:close/>
              </a:path>
            </a:pathLst>
          </a:custGeom>
          <a:blipFill>
            <a:blip r:embed="rId1"/>
            <a:stretch>
              <a:fillRect/>
            </a:stretch>
          </a:blipFill>
        </p:spPr>
      </p:sp>
      <p:sp>
        <p:nvSpPr>
          <p:cNvPr id="4" name="Freeform 4"/>
          <p:cNvSpPr/>
          <p:nvPr/>
        </p:nvSpPr>
        <p:spPr>
          <a:xfrm rot="-439273">
            <a:off x="331636" y="27940"/>
            <a:ext cx="1090477" cy="2520009"/>
          </a:xfrm>
          <a:custGeom>
            <a:avLst/>
            <a:gdLst/>
            <a:ahLst/>
            <a:cxnLst/>
            <a:rect l="l" t="t" r="r" b="b"/>
            <a:pathLst>
              <a:path w="1090477" h="2520009">
                <a:moveTo>
                  <a:pt x="0" y="0"/>
                </a:moveTo>
                <a:lnTo>
                  <a:pt x="1090476" y="0"/>
                </a:lnTo>
                <a:lnTo>
                  <a:pt x="1090476" y="2520009"/>
                </a:lnTo>
                <a:lnTo>
                  <a:pt x="0" y="2520009"/>
                </a:lnTo>
                <a:lnTo>
                  <a:pt x="0" y="0"/>
                </a:lnTo>
                <a:close/>
              </a:path>
            </a:pathLst>
          </a:custGeom>
          <a:blipFill>
            <a:blip r:embed="rId2"/>
            <a:stretch>
              <a:fillRect/>
            </a:stretch>
          </a:blipFill>
        </p:spPr>
      </p:sp>
      <p:sp>
        <p:nvSpPr>
          <p:cNvPr id="5" name="Freeform 5"/>
          <p:cNvSpPr/>
          <p:nvPr/>
        </p:nvSpPr>
        <p:spPr>
          <a:xfrm rot="507375">
            <a:off x="1558336" y="27940"/>
            <a:ext cx="1090477" cy="2520009"/>
          </a:xfrm>
          <a:custGeom>
            <a:avLst/>
            <a:gdLst/>
            <a:ahLst/>
            <a:cxnLst/>
            <a:rect l="l" t="t" r="r" b="b"/>
            <a:pathLst>
              <a:path w="1090477" h="2520009">
                <a:moveTo>
                  <a:pt x="0" y="0"/>
                </a:moveTo>
                <a:lnTo>
                  <a:pt x="1090476" y="0"/>
                </a:lnTo>
                <a:lnTo>
                  <a:pt x="1090476" y="2520009"/>
                </a:lnTo>
                <a:lnTo>
                  <a:pt x="0" y="2520009"/>
                </a:lnTo>
                <a:lnTo>
                  <a:pt x="0" y="0"/>
                </a:lnTo>
                <a:close/>
              </a:path>
            </a:pathLst>
          </a:custGeom>
          <a:blipFill>
            <a:blip r:embed="rId2"/>
            <a:stretch>
              <a:fillRect/>
            </a:stretch>
          </a:blipFill>
        </p:spPr>
      </p:sp>
      <p:sp>
        <p:nvSpPr>
          <p:cNvPr id="6" name="TextBox 6"/>
          <p:cNvSpPr txBox="1"/>
          <p:nvPr/>
        </p:nvSpPr>
        <p:spPr>
          <a:xfrm>
            <a:off x="1028700" y="2283481"/>
            <a:ext cx="16055463" cy="6365786"/>
          </a:xfrm>
          <a:prstGeom prst="rect">
            <a:avLst/>
          </a:prstGeom>
        </p:spPr>
        <p:txBody>
          <a:bodyPr lIns="0" tIns="0" rIns="0" bIns="0" rtlCol="0" anchor="t">
            <a:spAutoFit/>
          </a:bodyPr>
          <a:lstStyle/>
          <a:p>
            <a:pPr marL="960755" lvl="1" indent="-480060" algn="ctr">
              <a:lnSpc>
                <a:spcPts val="6230"/>
              </a:lnSpc>
              <a:buFont typeface="Arial" panose="020B0604020202020204"/>
              <a:buChar char="•"/>
            </a:pPr>
            <a:r>
              <a:rPr lang="en-US" sz="4450">
                <a:solidFill>
                  <a:srgbClr val="FFFFFF"/>
                </a:solidFill>
                <a:latin typeface="Canva Sans Bold" panose="020B0803030501040103"/>
              </a:rPr>
              <a:t>Model complexity and computational resource requirements may rise when various functional annotation types are included and linkage disequilibrium is modeled in a Bayesian framework. </a:t>
            </a:r>
            <a:endParaRPr lang="en-US" sz="4450">
              <a:solidFill>
                <a:srgbClr val="FFFFFF"/>
              </a:solidFill>
              <a:latin typeface="Canva Sans Bold" panose="020B0803030501040103"/>
            </a:endParaRPr>
          </a:p>
          <a:p>
            <a:pPr marL="982345" lvl="1" indent="-491490" algn="ctr">
              <a:lnSpc>
                <a:spcPts val="6370"/>
              </a:lnSpc>
              <a:buFont typeface="Arial" panose="020B0604020202020204"/>
              <a:buChar char="•"/>
            </a:pPr>
            <a:r>
              <a:rPr lang="en-US" sz="4550">
                <a:solidFill>
                  <a:srgbClr val="FFFFFF"/>
                </a:solidFill>
                <a:latin typeface="Canva Sans Bold" panose="020B0803030501040103"/>
              </a:rPr>
              <a:t>As models become more complex with the incorporation of multiple types of functional annotations, maintaining interpretability and transparency becomes challenging.</a:t>
            </a:r>
            <a:endParaRPr lang="en-US" sz="4550">
              <a:solidFill>
                <a:srgbClr val="FFFFFF"/>
              </a:solidFill>
              <a:latin typeface="Canva Sans Bold" panose="020B0803030501040103"/>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250" r="-6250"/>
            </a:stretch>
          </a:blipFill>
        </p:spPr>
      </p:sp>
      <p:grpSp>
        <p:nvGrpSpPr>
          <p:cNvPr id="3" name="Group 3"/>
          <p:cNvGrpSpPr/>
          <p:nvPr/>
        </p:nvGrpSpPr>
        <p:grpSpPr>
          <a:xfrm rot="0">
            <a:off x="2525640" y="2425588"/>
            <a:ext cx="12941394" cy="5435825"/>
            <a:chOff x="0" y="0"/>
            <a:chExt cx="17255192" cy="7247767"/>
          </a:xfrm>
        </p:grpSpPr>
        <p:sp>
          <p:nvSpPr>
            <p:cNvPr id="4" name="AutoShape 4"/>
            <p:cNvSpPr/>
            <p:nvPr/>
          </p:nvSpPr>
          <p:spPr>
            <a:xfrm>
              <a:off x="0" y="0"/>
              <a:ext cx="17255192" cy="7247767"/>
            </a:xfrm>
            <a:prstGeom prst="rect">
              <a:avLst/>
            </a:prstGeom>
            <a:solidFill>
              <a:srgbClr val="194A8B">
                <a:alpha val="48627"/>
              </a:srgbClr>
            </a:solidFill>
          </p:spPr>
        </p:sp>
        <p:sp>
          <p:nvSpPr>
            <p:cNvPr id="5" name="TextBox 5"/>
            <p:cNvSpPr txBox="1"/>
            <p:nvPr/>
          </p:nvSpPr>
          <p:spPr>
            <a:xfrm>
              <a:off x="999800" y="2670325"/>
              <a:ext cx="15255591" cy="2113491"/>
            </a:xfrm>
            <a:prstGeom prst="rect">
              <a:avLst/>
            </a:prstGeom>
          </p:spPr>
          <p:txBody>
            <a:bodyPr lIns="0" tIns="0" rIns="0" bIns="0" rtlCol="0" anchor="t">
              <a:spAutoFit/>
            </a:bodyPr>
            <a:lstStyle/>
            <a:p>
              <a:pPr algn="ctr">
                <a:lnSpc>
                  <a:spcPts val="11500"/>
                </a:lnSpc>
              </a:pPr>
              <a:r>
                <a:rPr lang="en-US" sz="11500">
                  <a:solidFill>
                    <a:srgbClr val="F4F4F4"/>
                  </a:solidFill>
                  <a:latin typeface="EB Garamond Semi-Bold"/>
                </a:rPr>
                <a:t>Literature Review</a:t>
              </a:r>
              <a:endParaRPr lang="en-US" sz="11500">
                <a:solidFill>
                  <a:srgbClr val="F4F4F4"/>
                </a:solidFill>
                <a:latin typeface="EB Garamond Semi-Bold"/>
              </a:endParaRPr>
            </a:p>
          </p:txBody>
        </p:sp>
        <p:sp>
          <p:nvSpPr>
            <p:cNvPr id="6" name="TextBox 6"/>
            <p:cNvSpPr txBox="1"/>
            <p:nvPr/>
          </p:nvSpPr>
          <p:spPr>
            <a:xfrm>
              <a:off x="999800" y="5348725"/>
              <a:ext cx="15255591" cy="624417"/>
            </a:xfrm>
            <a:prstGeom prst="rect">
              <a:avLst/>
            </a:prstGeom>
          </p:spPr>
          <p:txBody>
            <a:bodyPr lIns="0" tIns="0" rIns="0" bIns="0" rtlCol="0" anchor="t">
              <a:spAutoFit/>
            </a:bodyPr>
            <a:lstStyle/>
            <a:p>
              <a:pPr algn="ctr">
                <a:lnSpc>
                  <a:spcPts val="4060"/>
                </a:lnSpc>
              </a:pPr>
              <a:r>
                <a:rPr lang="en-US" sz="2800">
                  <a:solidFill>
                    <a:srgbClr val="F4F4F4"/>
                  </a:solidFill>
                  <a:latin typeface="TT Commons Pro" panose="020B0103030102020204"/>
                </a:rPr>
                <a:t>Datasets, GWAS, PRS, Methods</a:t>
              </a:r>
              <a:endParaRPr lang="en-US" sz="2800">
                <a:solidFill>
                  <a:srgbClr val="F4F4F4"/>
                </a:solidFill>
                <a:latin typeface="TT Commons Pro" panose="020B0103030102020204"/>
              </a:endParaRPr>
            </a:p>
          </p:txBody>
        </p:sp>
        <p:sp>
          <p:nvSpPr>
            <p:cNvPr id="7" name="TextBox 7"/>
            <p:cNvSpPr txBox="1"/>
            <p:nvPr/>
          </p:nvSpPr>
          <p:spPr>
            <a:xfrm>
              <a:off x="999800" y="1165617"/>
              <a:ext cx="15255591" cy="705908"/>
            </a:xfrm>
            <a:prstGeom prst="rect">
              <a:avLst/>
            </a:prstGeom>
          </p:spPr>
          <p:txBody>
            <a:bodyPr lIns="0" tIns="0" rIns="0" bIns="0" rtlCol="0" anchor="t">
              <a:spAutoFit/>
            </a:bodyPr>
            <a:lstStyle/>
            <a:p>
              <a:pPr algn="ctr">
                <a:lnSpc>
                  <a:spcPts val="4640"/>
                </a:lnSpc>
              </a:pPr>
              <a:r>
                <a:rPr lang="en-US" sz="3200" spc="384">
                  <a:solidFill>
                    <a:srgbClr val="F4F4F4"/>
                  </a:solidFill>
                  <a:latin typeface="TT Commons Pro" panose="020B0103030102020204"/>
                </a:rPr>
                <a:t>UNVEILING THE CODE OF LIFE</a:t>
              </a:r>
              <a:endParaRPr lang="en-US" sz="3200" spc="384">
                <a:solidFill>
                  <a:srgbClr val="F4F4F4"/>
                </a:solidFill>
                <a:latin typeface="TT Commons Pro" panose="020B0103030102020204"/>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rot="0">
            <a:off x="401566" y="0"/>
            <a:ext cx="142711" cy="10287000"/>
            <a:chOff x="0" y="0"/>
            <a:chExt cx="190282" cy="13716000"/>
          </a:xfrm>
        </p:grpSpPr>
        <p:sp>
          <p:nvSpPr>
            <p:cNvPr id="3" name="AutoShape 3"/>
            <p:cNvSpPr/>
            <p:nvPr/>
          </p:nvSpPr>
          <p:spPr>
            <a:xfrm>
              <a:off x="88791" y="0"/>
              <a:ext cx="12700" cy="13716000"/>
            </a:xfrm>
            <a:prstGeom prst="rect">
              <a:avLst/>
            </a:prstGeom>
            <a:solidFill>
              <a:srgbClr val="DD211D"/>
            </a:solidFill>
          </p:spPr>
        </p:sp>
        <p:sp>
          <p:nvSpPr>
            <p:cNvPr id="4" name="AutoShape 4"/>
            <p:cNvSpPr/>
            <p:nvPr/>
          </p:nvSpPr>
          <p:spPr>
            <a:xfrm>
              <a:off x="0" y="5820971"/>
              <a:ext cx="190282" cy="2074059"/>
            </a:xfrm>
            <a:prstGeom prst="rect">
              <a:avLst/>
            </a:prstGeom>
            <a:solidFill>
              <a:srgbClr val="141414"/>
            </a:solidFill>
          </p:spPr>
        </p:sp>
      </p:grpSp>
      <p:grpSp>
        <p:nvGrpSpPr>
          <p:cNvPr id="5" name="Group 5"/>
          <p:cNvGrpSpPr/>
          <p:nvPr/>
        </p:nvGrpSpPr>
        <p:grpSpPr>
          <a:xfrm rot="0">
            <a:off x="16773722" y="8826675"/>
            <a:ext cx="485578" cy="431625"/>
            <a:chOff x="0" y="0"/>
            <a:chExt cx="647437" cy="575500"/>
          </a:xfrm>
        </p:grpSpPr>
        <p:sp>
          <p:nvSpPr>
            <p:cNvPr id="6" name="AutoShape 6"/>
            <p:cNvSpPr/>
            <p:nvPr/>
          </p:nvSpPr>
          <p:spPr>
            <a:xfrm>
              <a:off x="0" y="0"/>
              <a:ext cx="647437" cy="575500"/>
            </a:xfrm>
            <a:prstGeom prst="rect">
              <a:avLst/>
            </a:prstGeom>
            <a:solidFill>
              <a:srgbClr val="141414"/>
            </a:solidFill>
          </p:spPr>
        </p:sp>
        <p:grpSp>
          <p:nvGrpSpPr>
            <p:cNvPr id="7" name="Group 7"/>
            <p:cNvGrpSpPr/>
            <p:nvPr/>
          </p:nvGrpSpPr>
          <p:grpSpPr>
            <a:xfrm rot="0">
              <a:off x="0" y="171992"/>
              <a:ext cx="517352" cy="231517"/>
              <a:chOff x="0" y="0"/>
              <a:chExt cx="959235" cy="429260"/>
            </a:xfrm>
          </p:grpSpPr>
          <p:sp>
            <p:nvSpPr>
              <p:cNvPr id="8" name="Freeform 8"/>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
        <p:nvSpPr>
          <p:cNvPr id="9" name="Freeform 9"/>
          <p:cNvSpPr/>
          <p:nvPr/>
        </p:nvSpPr>
        <p:spPr>
          <a:xfrm rot="5400000">
            <a:off x="-1216121" y="2147780"/>
            <a:ext cx="10659190" cy="5991440"/>
          </a:xfrm>
          <a:custGeom>
            <a:avLst/>
            <a:gdLst/>
            <a:ahLst/>
            <a:cxnLst/>
            <a:rect l="l" t="t" r="r" b="b"/>
            <a:pathLst>
              <a:path w="10659190" h="5991440">
                <a:moveTo>
                  <a:pt x="0" y="0"/>
                </a:moveTo>
                <a:lnTo>
                  <a:pt x="10659190" y="0"/>
                </a:lnTo>
                <a:lnTo>
                  <a:pt x="10659190" y="5991440"/>
                </a:lnTo>
                <a:lnTo>
                  <a:pt x="0" y="5991440"/>
                </a:lnTo>
                <a:lnTo>
                  <a:pt x="0" y="0"/>
                </a:lnTo>
                <a:close/>
              </a:path>
            </a:pathLst>
          </a:custGeom>
          <a:blipFill>
            <a:blip r:embed="rId1"/>
            <a:stretch>
              <a:fillRect/>
            </a:stretch>
          </a:blipFill>
        </p:spPr>
      </p:sp>
      <p:grpSp>
        <p:nvGrpSpPr>
          <p:cNvPr id="10" name="Group 10"/>
          <p:cNvGrpSpPr/>
          <p:nvPr/>
        </p:nvGrpSpPr>
        <p:grpSpPr>
          <a:xfrm rot="0">
            <a:off x="9884908" y="758054"/>
            <a:ext cx="7531779" cy="2785769"/>
            <a:chOff x="0" y="0"/>
            <a:chExt cx="10042372" cy="3714358"/>
          </a:xfrm>
        </p:grpSpPr>
        <p:sp>
          <p:nvSpPr>
            <p:cNvPr id="11" name="TextBox 11"/>
            <p:cNvSpPr txBox="1"/>
            <p:nvPr/>
          </p:nvSpPr>
          <p:spPr>
            <a:xfrm>
              <a:off x="0" y="114300"/>
              <a:ext cx="10042372" cy="2393422"/>
            </a:xfrm>
            <a:prstGeom prst="rect">
              <a:avLst/>
            </a:prstGeom>
          </p:spPr>
          <p:txBody>
            <a:bodyPr lIns="0" tIns="0" rIns="0" bIns="0" rtlCol="0" anchor="t">
              <a:spAutoFit/>
            </a:bodyPr>
            <a:lstStyle/>
            <a:p>
              <a:pPr algn="r">
                <a:lnSpc>
                  <a:spcPts val="13580"/>
                </a:lnSpc>
              </a:pPr>
              <a:r>
                <a:rPr lang="en-US" sz="12345" spc="-123">
                  <a:solidFill>
                    <a:srgbClr val="141414"/>
                  </a:solidFill>
                  <a:latin typeface="Poppins Bold" panose="02000000000000000000"/>
                </a:rPr>
                <a:t>Datasets</a:t>
              </a:r>
              <a:endParaRPr lang="en-US" sz="12345" spc="-123">
                <a:solidFill>
                  <a:srgbClr val="141414"/>
                </a:solidFill>
                <a:latin typeface="Poppins Bold" panose="02000000000000000000"/>
              </a:endParaRPr>
            </a:p>
          </p:txBody>
        </p:sp>
        <p:sp>
          <p:nvSpPr>
            <p:cNvPr id="12" name="TextBox 12"/>
            <p:cNvSpPr txBox="1"/>
            <p:nvPr/>
          </p:nvSpPr>
          <p:spPr>
            <a:xfrm>
              <a:off x="1013842" y="3006757"/>
              <a:ext cx="9028530" cy="707602"/>
            </a:xfrm>
            <a:prstGeom prst="rect">
              <a:avLst/>
            </a:prstGeom>
          </p:spPr>
          <p:txBody>
            <a:bodyPr lIns="0" tIns="0" rIns="0" bIns="0" rtlCol="0" anchor="t">
              <a:spAutoFit/>
            </a:bodyPr>
            <a:lstStyle/>
            <a:p>
              <a:pPr algn="r">
                <a:lnSpc>
                  <a:spcPts val="4480"/>
                </a:lnSpc>
              </a:pPr>
              <a:r>
                <a:rPr lang="en-US" sz="3200">
                  <a:solidFill>
                    <a:srgbClr val="141414"/>
                  </a:solidFill>
                  <a:latin typeface="Poppins Light" panose="02000000000000000000"/>
                </a:rPr>
                <a:t>TRAINING AND TESTING SOURCES</a:t>
              </a:r>
              <a:endParaRPr lang="en-US" sz="3200">
                <a:solidFill>
                  <a:srgbClr val="141414"/>
                </a:solidFill>
                <a:latin typeface="Poppins Light" panose="02000000000000000000"/>
              </a:endParaRPr>
            </a:p>
          </p:txBody>
        </p:sp>
      </p:grpSp>
      <p:sp>
        <p:nvSpPr>
          <p:cNvPr id="13" name="TextBox 13"/>
          <p:cNvSpPr txBox="1"/>
          <p:nvPr/>
        </p:nvSpPr>
        <p:spPr>
          <a:xfrm>
            <a:off x="7875221" y="4530535"/>
            <a:ext cx="9384079" cy="4246671"/>
          </a:xfrm>
          <a:prstGeom prst="rect">
            <a:avLst/>
          </a:prstGeom>
        </p:spPr>
        <p:txBody>
          <a:bodyPr lIns="0" tIns="0" rIns="0" bIns="0" rtlCol="0" anchor="t">
            <a:spAutoFit/>
          </a:bodyPr>
          <a:lstStyle/>
          <a:p>
            <a:pPr algn="r">
              <a:lnSpc>
                <a:spcPts val="4805"/>
              </a:lnSpc>
            </a:pPr>
            <a:r>
              <a:rPr lang="en-US" sz="3435">
                <a:solidFill>
                  <a:srgbClr val="141414"/>
                </a:solidFill>
                <a:latin typeface="Poppins Medium" panose="02000000000000000000"/>
              </a:rPr>
              <a:t>We shall train our model using publicly accessible GWAS summary statistics and evaluated risk prediction performance using individual-level genotype and phenotype data from cohorts independent from the training samples.</a:t>
            </a:r>
            <a:endParaRPr lang="en-US" sz="3435">
              <a:solidFill>
                <a:srgbClr val="141414"/>
              </a:solidFill>
              <a:latin typeface="Poppins Medium" panose="02000000000000000000"/>
            </a:endParaRPr>
          </a:p>
          <a:p>
            <a:pPr algn="r">
              <a:lnSpc>
                <a:spcPts val="4805"/>
              </a:lnSpc>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a:off x="-1385472" y="6874622"/>
            <a:ext cx="3972652" cy="4114800"/>
          </a:xfrm>
          <a:custGeom>
            <a:avLst/>
            <a:gdLst/>
            <a:ahLst/>
            <a:cxnLst/>
            <a:rect l="l" t="t" r="r" b="b"/>
            <a:pathLst>
              <a:path w="3972652" h="4114800">
                <a:moveTo>
                  <a:pt x="0" y="0"/>
                </a:moveTo>
                <a:lnTo>
                  <a:pt x="3972652" y="0"/>
                </a:lnTo>
                <a:lnTo>
                  <a:pt x="3972652"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799365" y="8069063"/>
            <a:ext cx="977270" cy="2388882"/>
          </a:xfrm>
          <a:custGeom>
            <a:avLst/>
            <a:gdLst/>
            <a:ahLst/>
            <a:cxnLst/>
            <a:rect l="l" t="t" r="r" b="b"/>
            <a:pathLst>
              <a:path w="977270" h="2388882">
                <a:moveTo>
                  <a:pt x="0" y="0"/>
                </a:moveTo>
                <a:lnTo>
                  <a:pt x="977270" y="0"/>
                </a:lnTo>
                <a:lnTo>
                  <a:pt x="977270" y="2388881"/>
                </a:lnTo>
                <a:lnTo>
                  <a:pt x="0" y="23888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140193">
            <a:off x="1505243" y="8452552"/>
            <a:ext cx="877441" cy="3073837"/>
          </a:xfrm>
          <a:custGeom>
            <a:avLst/>
            <a:gdLst/>
            <a:ahLst/>
            <a:cxnLst/>
            <a:rect l="l" t="t" r="r" b="b"/>
            <a:pathLst>
              <a:path w="877441" h="3073837">
                <a:moveTo>
                  <a:pt x="0" y="0"/>
                </a:moveTo>
                <a:lnTo>
                  <a:pt x="877441" y="0"/>
                </a:lnTo>
                <a:lnTo>
                  <a:pt x="877441" y="3073837"/>
                </a:lnTo>
                <a:lnTo>
                  <a:pt x="0" y="30738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481072">
            <a:off x="665274" y="7620558"/>
            <a:ext cx="877441" cy="1545799"/>
          </a:xfrm>
          <a:custGeom>
            <a:avLst/>
            <a:gdLst/>
            <a:ahLst/>
            <a:cxnLst/>
            <a:rect l="l" t="t" r="r" b="b"/>
            <a:pathLst>
              <a:path w="877441" h="1545799">
                <a:moveTo>
                  <a:pt x="0" y="0"/>
                </a:moveTo>
                <a:lnTo>
                  <a:pt x="877440" y="0"/>
                </a:lnTo>
                <a:lnTo>
                  <a:pt x="877440" y="1545799"/>
                </a:lnTo>
                <a:lnTo>
                  <a:pt x="0" y="1545799"/>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6" name="Freeform 6"/>
          <p:cNvSpPr/>
          <p:nvPr/>
        </p:nvSpPr>
        <p:spPr>
          <a:xfrm rot="-4839794">
            <a:off x="-332065" y="6986302"/>
            <a:ext cx="877441" cy="1545799"/>
          </a:xfrm>
          <a:custGeom>
            <a:avLst/>
            <a:gdLst/>
            <a:ahLst/>
            <a:cxnLst/>
            <a:rect l="l" t="t" r="r" b="b"/>
            <a:pathLst>
              <a:path w="877441" h="1545799">
                <a:moveTo>
                  <a:pt x="0" y="0"/>
                </a:moveTo>
                <a:lnTo>
                  <a:pt x="877440" y="0"/>
                </a:lnTo>
                <a:lnTo>
                  <a:pt x="877440" y="1545798"/>
                </a:lnTo>
                <a:lnTo>
                  <a:pt x="0" y="1545798"/>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7" name="Freeform 7"/>
          <p:cNvSpPr/>
          <p:nvPr/>
        </p:nvSpPr>
        <p:spPr>
          <a:xfrm rot="9346749">
            <a:off x="5551500" y="-1562664"/>
            <a:ext cx="5003689" cy="5182728"/>
          </a:xfrm>
          <a:custGeom>
            <a:avLst/>
            <a:gdLst/>
            <a:ahLst/>
            <a:cxnLst/>
            <a:rect l="l" t="t" r="r" b="b"/>
            <a:pathLst>
              <a:path w="5003689" h="5182728">
                <a:moveTo>
                  <a:pt x="0" y="0"/>
                </a:moveTo>
                <a:lnTo>
                  <a:pt x="5003689" y="0"/>
                </a:lnTo>
                <a:lnTo>
                  <a:pt x="5003689" y="5182728"/>
                </a:lnTo>
                <a:lnTo>
                  <a:pt x="0" y="51827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rot="7973893">
            <a:off x="5950272" y="-1034801"/>
            <a:ext cx="1105166" cy="3871600"/>
          </a:xfrm>
          <a:custGeom>
            <a:avLst/>
            <a:gdLst/>
            <a:ahLst/>
            <a:cxnLst/>
            <a:rect l="l" t="t" r="r" b="b"/>
            <a:pathLst>
              <a:path w="1105166" h="3871600">
                <a:moveTo>
                  <a:pt x="0" y="0"/>
                </a:moveTo>
                <a:lnTo>
                  <a:pt x="1105166" y="0"/>
                </a:lnTo>
                <a:lnTo>
                  <a:pt x="1105166" y="3871600"/>
                </a:lnTo>
                <a:lnTo>
                  <a:pt x="0" y="3871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6633015">
            <a:off x="7830346" y="1202518"/>
            <a:ext cx="1105166" cy="1946985"/>
          </a:xfrm>
          <a:custGeom>
            <a:avLst/>
            <a:gdLst/>
            <a:ahLst/>
            <a:cxnLst/>
            <a:rect l="l" t="t" r="r" b="b"/>
            <a:pathLst>
              <a:path w="1105166" h="1946985">
                <a:moveTo>
                  <a:pt x="0" y="0"/>
                </a:moveTo>
                <a:lnTo>
                  <a:pt x="1105166" y="0"/>
                </a:lnTo>
                <a:lnTo>
                  <a:pt x="1105166" y="1946985"/>
                </a:lnTo>
                <a:lnTo>
                  <a:pt x="0" y="1946985"/>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10" name="Freeform 10"/>
          <p:cNvSpPr/>
          <p:nvPr/>
        </p:nvSpPr>
        <p:spPr>
          <a:xfrm rot="4274293">
            <a:off x="9314732" y="1315581"/>
            <a:ext cx="1105166" cy="1946985"/>
          </a:xfrm>
          <a:custGeom>
            <a:avLst/>
            <a:gdLst/>
            <a:ahLst/>
            <a:cxnLst/>
            <a:rect l="l" t="t" r="r" b="b"/>
            <a:pathLst>
              <a:path w="1105166" h="1946985">
                <a:moveTo>
                  <a:pt x="0" y="0"/>
                </a:moveTo>
                <a:lnTo>
                  <a:pt x="1105165" y="0"/>
                </a:lnTo>
                <a:lnTo>
                  <a:pt x="1105165" y="1946986"/>
                </a:lnTo>
                <a:lnTo>
                  <a:pt x="0" y="1946986"/>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11" name="Freeform 11"/>
          <p:cNvSpPr/>
          <p:nvPr/>
        </p:nvSpPr>
        <p:spPr>
          <a:xfrm>
            <a:off x="4242930" y="-789989"/>
            <a:ext cx="12724136" cy="11866977"/>
          </a:xfrm>
          <a:custGeom>
            <a:avLst/>
            <a:gdLst/>
            <a:ahLst/>
            <a:cxnLst/>
            <a:rect l="l" t="t" r="r" b="b"/>
            <a:pathLst>
              <a:path w="12724136" h="11866977">
                <a:moveTo>
                  <a:pt x="0" y="0"/>
                </a:moveTo>
                <a:lnTo>
                  <a:pt x="12724136" y="0"/>
                </a:lnTo>
                <a:lnTo>
                  <a:pt x="12724136" y="11866978"/>
                </a:lnTo>
                <a:lnTo>
                  <a:pt x="0" y="11866978"/>
                </a:lnTo>
                <a:lnTo>
                  <a:pt x="0" y="0"/>
                </a:lnTo>
                <a:close/>
              </a:path>
            </a:pathLst>
          </a:custGeom>
          <a:blipFill>
            <a:blip r:embed="rId7"/>
            <a:stretch>
              <a:fillRect t="-2038" r="-326" b="-2038"/>
            </a:stretch>
          </a:blipFill>
        </p:spPr>
      </p:sp>
      <p:sp>
        <p:nvSpPr>
          <p:cNvPr id="12" name="Freeform 12"/>
          <p:cNvSpPr/>
          <p:nvPr/>
        </p:nvSpPr>
        <p:spPr>
          <a:xfrm>
            <a:off x="17799365" y="5928620"/>
            <a:ext cx="977270" cy="2388882"/>
          </a:xfrm>
          <a:custGeom>
            <a:avLst/>
            <a:gdLst/>
            <a:ahLst/>
            <a:cxnLst/>
            <a:rect l="l" t="t" r="r" b="b"/>
            <a:pathLst>
              <a:path w="977270" h="2388882">
                <a:moveTo>
                  <a:pt x="0" y="0"/>
                </a:moveTo>
                <a:lnTo>
                  <a:pt x="977270" y="0"/>
                </a:lnTo>
                <a:lnTo>
                  <a:pt x="977270" y="2388882"/>
                </a:lnTo>
                <a:lnTo>
                  <a:pt x="0" y="2388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977707">
            <a:off x="15544953" y="7518194"/>
            <a:ext cx="1090477" cy="2520009"/>
          </a:xfrm>
          <a:custGeom>
            <a:avLst/>
            <a:gdLst/>
            <a:ahLst/>
            <a:cxnLst/>
            <a:rect l="l" t="t" r="r" b="b"/>
            <a:pathLst>
              <a:path w="1090477" h="2520009">
                <a:moveTo>
                  <a:pt x="0" y="0"/>
                </a:moveTo>
                <a:lnTo>
                  <a:pt x="1090477" y="0"/>
                </a:lnTo>
                <a:lnTo>
                  <a:pt x="1090477" y="2520009"/>
                </a:lnTo>
                <a:lnTo>
                  <a:pt x="0" y="25200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4" name="Group 14"/>
          <p:cNvGrpSpPr/>
          <p:nvPr/>
        </p:nvGrpSpPr>
        <p:grpSpPr>
          <a:xfrm rot="0">
            <a:off x="4955038" y="9151597"/>
            <a:ext cx="8688367" cy="3458391"/>
            <a:chOff x="0" y="0"/>
            <a:chExt cx="11584490" cy="4611189"/>
          </a:xfrm>
        </p:grpSpPr>
        <p:sp>
          <p:nvSpPr>
            <p:cNvPr id="15" name="Freeform 15"/>
            <p:cNvSpPr/>
            <p:nvPr/>
          </p:nvSpPr>
          <p:spPr>
            <a:xfrm rot="-4741172">
              <a:off x="7149483" y="-1776318"/>
              <a:ext cx="1915967" cy="6711986"/>
            </a:xfrm>
            <a:custGeom>
              <a:avLst/>
              <a:gdLst/>
              <a:ahLst/>
              <a:cxnLst/>
              <a:rect l="l" t="t" r="r" b="b"/>
              <a:pathLst>
                <a:path w="1915967" h="6711986">
                  <a:moveTo>
                    <a:pt x="0" y="0"/>
                  </a:moveTo>
                  <a:lnTo>
                    <a:pt x="1915967" y="0"/>
                  </a:lnTo>
                  <a:lnTo>
                    <a:pt x="1915967" y="6711987"/>
                  </a:lnTo>
                  <a:lnTo>
                    <a:pt x="0" y="67119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6082050">
              <a:off x="3214240" y="-260996"/>
              <a:ext cx="1915967" cy="3375384"/>
            </a:xfrm>
            <a:custGeom>
              <a:avLst/>
              <a:gdLst/>
              <a:ahLst/>
              <a:cxnLst/>
              <a:rect l="l" t="t" r="r" b="b"/>
              <a:pathLst>
                <a:path w="1915967" h="3375384">
                  <a:moveTo>
                    <a:pt x="0" y="0"/>
                  </a:moveTo>
                  <a:lnTo>
                    <a:pt x="1915967" y="0"/>
                  </a:lnTo>
                  <a:lnTo>
                    <a:pt x="1915967" y="3375384"/>
                  </a:lnTo>
                  <a:lnTo>
                    <a:pt x="0" y="3375384"/>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17" name="Freeform 17"/>
            <p:cNvSpPr/>
            <p:nvPr/>
          </p:nvSpPr>
          <p:spPr>
            <a:xfrm rot="-8440772">
              <a:off x="852544" y="1010841"/>
              <a:ext cx="1915967" cy="3375384"/>
            </a:xfrm>
            <a:custGeom>
              <a:avLst/>
              <a:gdLst/>
              <a:ahLst/>
              <a:cxnLst/>
              <a:rect l="l" t="t" r="r" b="b"/>
              <a:pathLst>
                <a:path w="1915967" h="3375384">
                  <a:moveTo>
                    <a:pt x="0" y="0"/>
                  </a:moveTo>
                  <a:lnTo>
                    <a:pt x="1915967" y="0"/>
                  </a:lnTo>
                  <a:lnTo>
                    <a:pt x="1915967" y="3375384"/>
                  </a:lnTo>
                  <a:lnTo>
                    <a:pt x="0" y="3375384"/>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grpSp>
      <p:grpSp>
        <p:nvGrpSpPr>
          <p:cNvPr id="18" name="Group 18"/>
          <p:cNvGrpSpPr/>
          <p:nvPr/>
        </p:nvGrpSpPr>
        <p:grpSpPr>
          <a:xfrm rot="0">
            <a:off x="4719814" y="2438098"/>
            <a:ext cx="12493991" cy="6332609"/>
            <a:chOff x="0" y="0"/>
            <a:chExt cx="16658654" cy="8443479"/>
          </a:xfrm>
        </p:grpSpPr>
        <p:sp>
          <p:nvSpPr>
            <p:cNvPr id="19" name="Freeform 19"/>
            <p:cNvSpPr/>
            <p:nvPr/>
          </p:nvSpPr>
          <p:spPr>
            <a:xfrm rot="-7638251">
              <a:off x="5053251" y="1193763"/>
              <a:ext cx="6000898" cy="6055952"/>
            </a:xfrm>
            <a:custGeom>
              <a:avLst/>
              <a:gdLst/>
              <a:ahLst/>
              <a:cxnLst/>
              <a:rect l="l" t="t" r="r" b="b"/>
              <a:pathLst>
                <a:path w="6000898" h="6055952">
                  <a:moveTo>
                    <a:pt x="0" y="0"/>
                  </a:moveTo>
                  <a:lnTo>
                    <a:pt x="6000898" y="0"/>
                  </a:lnTo>
                  <a:lnTo>
                    <a:pt x="6000898" y="6055952"/>
                  </a:lnTo>
                  <a:lnTo>
                    <a:pt x="0" y="6055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0" name="Group 20"/>
            <p:cNvGrpSpPr/>
            <p:nvPr/>
          </p:nvGrpSpPr>
          <p:grpSpPr>
            <a:xfrm rot="0">
              <a:off x="9995757" y="2944806"/>
              <a:ext cx="6662897" cy="2056265"/>
              <a:chOff x="0" y="0"/>
              <a:chExt cx="1453723" cy="448639"/>
            </a:xfrm>
          </p:grpSpPr>
          <p:sp>
            <p:nvSpPr>
              <p:cNvPr id="21" name="Freeform 21"/>
              <p:cNvSpPr/>
              <p:nvPr/>
            </p:nvSpPr>
            <p:spPr>
              <a:xfrm>
                <a:off x="0" y="0"/>
                <a:ext cx="1453723" cy="448639"/>
              </a:xfrm>
              <a:custGeom>
                <a:avLst/>
                <a:gdLst/>
                <a:ahLst/>
                <a:cxnLst/>
                <a:rect l="l" t="t" r="r" b="b"/>
                <a:pathLst>
                  <a:path w="1453723" h="448639">
                    <a:moveTo>
                      <a:pt x="71534" y="0"/>
                    </a:moveTo>
                    <a:lnTo>
                      <a:pt x="1382189" y="0"/>
                    </a:lnTo>
                    <a:cubicBezTo>
                      <a:pt x="1401161" y="0"/>
                      <a:pt x="1419356" y="7537"/>
                      <a:pt x="1432771" y="20952"/>
                    </a:cubicBezTo>
                    <a:cubicBezTo>
                      <a:pt x="1446186" y="34367"/>
                      <a:pt x="1453723" y="52562"/>
                      <a:pt x="1453723" y="71534"/>
                    </a:cubicBezTo>
                    <a:lnTo>
                      <a:pt x="1453723" y="377106"/>
                    </a:lnTo>
                    <a:cubicBezTo>
                      <a:pt x="1453723" y="396078"/>
                      <a:pt x="1446186" y="414272"/>
                      <a:pt x="1432771" y="427688"/>
                    </a:cubicBezTo>
                    <a:cubicBezTo>
                      <a:pt x="1419356" y="441103"/>
                      <a:pt x="1401161" y="448639"/>
                      <a:pt x="1382189" y="448639"/>
                    </a:cubicBezTo>
                    <a:lnTo>
                      <a:pt x="71534" y="448639"/>
                    </a:lnTo>
                    <a:cubicBezTo>
                      <a:pt x="52562" y="448639"/>
                      <a:pt x="34367" y="441103"/>
                      <a:pt x="20952" y="427688"/>
                    </a:cubicBezTo>
                    <a:cubicBezTo>
                      <a:pt x="7537" y="414272"/>
                      <a:pt x="0" y="396078"/>
                      <a:pt x="0" y="377106"/>
                    </a:cubicBezTo>
                    <a:lnTo>
                      <a:pt x="0" y="71534"/>
                    </a:lnTo>
                    <a:cubicBezTo>
                      <a:pt x="0" y="52562"/>
                      <a:pt x="7537" y="34367"/>
                      <a:pt x="20952" y="20952"/>
                    </a:cubicBezTo>
                    <a:cubicBezTo>
                      <a:pt x="34367" y="7537"/>
                      <a:pt x="52562" y="0"/>
                      <a:pt x="71534" y="0"/>
                    </a:cubicBezTo>
                    <a:close/>
                  </a:path>
                </a:pathLst>
              </a:custGeom>
              <a:solidFill>
                <a:srgbClr val="194A8B"/>
              </a:solidFill>
            </p:spPr>
          </p:sp>
          <p:sp>
            <p:nvSpPr>
              <p:cNvPr id="22" name="TextBox 22"/>
              <p:cNvSpPr txBox="1"/>
              <p:nvPr/>
            </p:nvSpPr>
            <p:spPr>
              <a:xfrm>
                <a:off x="0" y="-38100"/>
                <a:ext cx="1453723" cy="486739"/>
              </a:xfrm>
              <a:prstGeom prst="rect">
                <a:avLst/>
              </a:prstGeom>
            </p:spPr>
            <p:txBody>
              <a:bodyPr lIns="50800" tIns="50800" rIns="50800" bIns="50800" rtlCol="0" anchor="ctr"/>
              <a:lstStyle/>
              <a:p>
                <a:pPr algn="ctr">
                  <a:lnSpc>
                    <a:spcPts val="2660"/>
                  </a:lnSpc>
                </a:pPr>
              </a:p>
            </p:txBody>
          </p:sp>
        </p:grpSp>
        <p:sp>
          <p:nvSpPr>
            <p:cNvPr id="23" name="TextBox 23"/>
            <p:cNvSpPr txBox="1"/>
            <p:nvPr/>
          </p:nvSpPr>
          <p:spPr>
            <a:xfrm>
              <a:off x="10167435" y="3155482"/>
              <a:ext cx="6319542" cy="1501476"/>
            </a:xfrm>
            <a:prstGeom prst="rect">
              <a:avLst/>
            </a:prstGeom>
          </p:spPr>
          <p:txBody>
            <a:bodyPr lIns="0" tIns="0" rIns="0" bIns="0" rtlCol="0" anchor="t">
              <a:spAutoFit/>
            </a:bodyPr>
            <a:lstStyle/>
            <a:p>
              <a:pPr algn="ctr">
                <a:lnSpc>
                  <a:spcPts val="4565"/>
                </a:lnSpc>
              </a:pPr>
              <a:r>
                <a:rPr lang="en-US" sz="3260">
                  <a:solidFill>
                    <a:srgbClr val="FFFFFF"/>
                  </a:solidFill>
                  <a:latin typeface="Canva Sans Bold" panose="020B0803030501040103"/>
                </a:rPr>
                <a:t>SHREYA RAJ GUPTA</a:t>
              </a:r>
              <a:endParaRPr lang="en-US" sz="3260">
                <a:solidFill>
                  <a:srgbClr val="FFFFFF"/>
                </a:solidFill>
                <a:latin typeface="Canva Sans Bold" panose="020B0803030501040103"/>
              </a:endParaRPr>
            </a:p>
            <a:p>
              <a:pPr algn="ctr">
                <a:lnSpc>
                  <a:spcPts val="4565"/>
                </a:lnSpc>
              </a:pPr>
              <a:r>
                <a:rPr lang="en-US" sz="3260">
                  <a:solidFill>
                    <a:srgbClr val="FFFFFF"/>
                  </a:solidFill>
                  <a:latin typeface="Canva Sans Bold" panose="020B0803030501040103"/>
                </a:rPr>
                <a:t>REG. NO. :- 22BHI10143 </a:t>
              </a:r>
              <a:endParaRPr lang="en-US" sz="3260">
                <a:solidFill>
                  <a:srgbClr val="FFFFFF"/>
                </a:solidFill>
                <a:latin typeface="Canva Sans Bold" panose="020B0803030501040103"/>
              </a:endParaRPr>
            </a:p>
          </p:txBody>
        </p:sp>
        <p:grpSp>
          <p:nvGrpSpPr>
            <p:cNvPr id="24" name="Group 24"/>
            <p:cNvGrpSpPr/>
            <p:nvPr/>
          </p:nvGrpSpPr>
          <p:grpSpPr>
            <a:xfrm rot="0">
              <a:off x="8868990" y="5488349"/>
              <a:ext cx="6823325" cy="2105775"/>
              <a:chOff x="0" y="0"/>
              <a:chExt cx="1453723" cy="448639"/>
            </a:xfrm>
          </p:grpSpPr>
          <p:sp>
            <p:nvSpPr>
              <p:cNvPr id="25" name="Freeform 25"/>
              <p:cNvSpPr/>
              <p:nvPr/>
            </p:nvSpPr>
            <p:spPr>
              <a:xfrm>
                <a:off x="0" y="0"/>
                <a:ext cx="1453723" cy="448639"/>
              </a:xfrm>
              <a:custGeom>
                <a:avLst/>
                <a:gdLst/>
                <a:ahLst/>
                <a:cxnLst/>
                <a:rect l="l" t="t" r="r" b="b"/>
                <a:pathLst>
                  <a:path w="1453723" h="448639">
                    <a:moveTo>
                      <a:pt x="76700" y="0"/>
                    </a:moveTo>
                    <a:lnTo>
                      <a:pt x="1377023" y="0"/>
                    </a:lnTo>
                    <a:cubicBezTo>
                      <a:pt x="1419383" y="0"/>
                      <a:pt x="1453723" y="34340"/>
                      <a:pt x="1453723" y="76700"/>
                    </a:cubicBezTo>
                    <a:lnTo>
                      <a:pt x="1453723" y="371939"/>
                    </a:lnTo>
                    <a:cubicBezTo>
                      <a:pt x="1453723" y="392281"/>
                      <a:pt x="1445642" y="411790"/>
                      <a:pt x="1431258" y="426174"/>
                    </a:cubicBezTo>
                    <a:cubicBezTo>
                      <a:pt x="1416874" y="440559"/>
                      <a:pt x="1397365" y="448639"/>
                      <a:pt x="1377023" y="448639"/>
                    </a:cubicBezTo>
                    <a:lnTo>
                      <a:pt x="76700" y="448639"/>
                    </a:lnTo>
                    <a:cubicBezTo>
                      <a:pt x="34340" y="448639"/>
                      <a:pt x="0" y="414300"/>
                      <a:pt x="0" y="371939"/>
                    </a:cubicBezTo>
                    <a:lnTo>
                      <a:pt x="0" y="76700"/>
                    </a:lnTo>
                    <a:cubicBezTo>
                      <a:pt x="0" y="34340"/>
                      <a:pt x="34340" y="0"/>
                      <a:pt x="76700" y="0"/>
                    </a:cubicBezTo>
                    <a:close/>
                  </a:path>
                </a:pathLst>
              </a:custGeom>
              <a:solidFill>
                <a:srgbClr val="194A8B"/>
              </a:solidFill>
            </p:spPr>
          </p:sp>
          <p:sp>
            <p:nvSpPr>
              <p:cNvPr id="26" name="TextBox 26"/>
              <p:cNvSpPr txBox="1"/>
              <p:nvPr/>
            </p:nvSpPr>
            <p:spPr>
              <a:xfrm>
                <a:off x="0" y="-38100"/>
                <a:ext cx="1453723" cy="486739"/>
              </a:xfrm>
              <a:prstGeom prst="rect">
                <a:avLst/>
              </a:prstGeom>
            </p:spPr>
            <p:txBody>
              <a:bodyPr lIns="52023" tIns="52023" rIns="52023" bIns="52023" rtlCol="0" anchor="ctr"/>
              <a:lstStyle/>
              <a:p>
                <a:pPr algn="ctr">
                  <a:lnSpc>
                    <a:spcPts val="2660"/>
                  </a:lnSpc>
                </a:pPr>
              </a:p>
            </p:txBody>
          </p:sp>
        </p:grpSp>
        <p:sp>
          <p:nvSpPr>
            <p:cNvPr id="27" name="TextBox 27"/>
            <p:cNvSpPr txBox="1"/>
            <p:nvPr/>
          </p:nvSpPr>
          <p:spPr>
            <a:xfrm>
              <a:off x="9044801" y="5705702"/>
              <a:ext cx="6471702" cy="1536023"/>
            </a:xfrm>
            <a:prstGeom prst="rect">
              <a:avLst/>
            </a:prstGeom>
          </p:spPr>
          <p:txBody>
            <a:bodyPr lIns="0" tIns="0" rIns="0" bIns="0" rtlCol="0" anchor="t">
              <a:spAutoFit/>
            </a:bodyPr>
            <a:lstStyle/>
            <a:p>
              <a:pPr algn="ctr">
                <a:lnSpc>
                  <a:spcPts val="4675"/>
                </a:lnSpc>
              </a:pPr>
              <a:r>
                <a:rPr lang="en-US" sz="3340">
                  <a:solidFill>
                    <a:srgbClr val="FFFFFF"/>
                  </a:solidFill>
                  <a:latin typeface="Canva Sans Bold" panose="020B0803030501040103"/>
                </a:rPr>
                <a:t>ISHA CHOUDHARY</a:t>
              </a:r>
              <a:endParaRPr lang="en-US" sz="3340">
                <a:solidFill>
                  <a:srgbClr val="FFFFFF"/>
                </a:solidFill>
                <a:latin typeface="Canva Sans Bold" panose="020B0803030501040103"/>
              </a:endParaRPr>
            </a:p>
            <a:p>
              <a:pPr algn="ctr">
                <a:lnSpc>
                  <a:spcPts val="4675"/>
                </a:lnSpc>
              </a:pPr>
              <a:r>
                <a:rPr lang="en-US" sz="3340">
                  <a:solidFill>
                    <a:srgbClr val="FFFFFF"/>
                  </a:solidFill>
                  <a:latin typeface="Canva Sans Bold" panose="020B0803030501040103"/>
                </a:rPr>
                <a:t>REG. NO. :- 22BHI10124 </a:t>
              </a:r>
              <a:endParaRPr lang="en-US" sz="3340">
                <a:solidFill>
                  <a:srgbClr val="FFFFFF"/>
                </a:solidFill>
                <a:latin typeface="Canva Sans Bold" panose="020B0803030501040103"/>
              </a:endParaRPr>
            </a:p>
          </p:txBody>
        </p:sp>
        <p:grpSp>
          <p:nvGrpSpPr>
            <p:cNvPr id="28" name="Group 28"/>
            <p:cNvGrpSpPr/>
            <p:nvPr/>
          </p:nvGrpSpPr>
          <p:grpSpPr>
            <a:xfrm rot="0">
              <a:off x="139448" y="5001071"/>
              <a:ext cx="6400234" cy="1975203"/>
              <a:chOff x="0" y="0"/>
              <a:chExt cx="1453723" cy="448639"/>
            </a:xfrm>
          </p:grpSpPr>
          <p:sp>
            <p:nvSpPr>
              <p:cNvPr id="29" name="Freeform 29"/>
              <p:cNvSpPr/>
              <p:nvPr/>
            </p:nvSpPr>
            <p:spPr>
              <a:xfrm>
                <a:off x="0" y="0"/>
                <a:ext cx="1453723" cy="448639"/>
              </a:xfrm>
              <a:custGeom>
                <a:avLst/>
                <a:gdLst/>
                <a:ahLst/>
                <a:cxnLst/>
                <a:rect l="l" t="t" r="r" b="b"/>
                <a:pathLst>
                  <a:path w="1453723" h="448639">
                    <a:moveTo>
                      <a:pt x="81770" y="0"/>
                    </a:moveTo>
                    <a:lnTo>
                      <a:pt x="1371952" y="0"/>
                    </a:lnTo>
                    <a:cubicBezTo>
                      <a:pt x="1417113" y="0"/>
                      <a:pt x="1453723" y="36610"/>
                      <a:pt x="1453723" y="81770"/>
                    </a:cubicBezTo>
                    <a:lnTo>
                      <a:pt x="1453723" y="366869"/>
                    </a:lnTo>
                    <a:cubicBezTo>
                      <a:pt x="1453723" y="388556"/>
                      <a:pt x="1445108" y="409355"/>
                      <a:pt x="1429773" y="424689"/>
                    </a:cubicBezTo>
                    <a:cubicBezTo>
                      <a:pt x="1414438" y="440024"/>
                      <a:pt x="1393639" y="448639"/>
                      <a:pt x="1371952" y="448639"/>
                    </a:cubicBezTo>
                    <a:lnTo>
                      <a:pt x="81770" y="448639"/>
                    </a:lnTo>
                    <a:cubicBezTo>
                      <a:pt x="36610" y="448639"/>
                      <a:pt x="0" y="412030"/>
                      <a:pt x="0" y="366869"/>
                    </a:cubicBezTo>
                    <a:lnTo>
                      <a:pt x="0" y="81770"/>
                    </a:lnTo>
                    <a:cubicBezTo>
                      <a:pt x="0" y="60084"/>
                      <a:pt x="8615" y="39285"/>
                      <a:pt x="23950" y="23950"/>
                    </a:cubicBezTo>
                    <a:cubicBezTo>
                      <a:pt x="39285" y="8615"/>
                      <a:pt x="60084" y="0"/>
                      <a:pt x="81770" y="0"/>
                    </a:cubicBezTo>
                    <a:close/>
                  </a:path>
                </a:pathLst>
              </a:custGeom>
              <a:solidFill>
                <a:srgbClr val="194A8B"/>
              </a:solidFill>
            </p:spPr>
          </p:sp>
          <p:sp>
            <p:nvSpPr>
              <p:cNvPr id="30" name="TextBox 30"/>
              <p:cNvSpPr txBox="1"/>
              <p:nvPr/>
            </p:nvSpPr>
            <p:spPr>
              <a:xfrm>
                <a:off x="0" y="-38100"/>
                <a:ext cx="1453723" cy="486739"/>
              </a:xfrm>
              <a:prstGeom prst="rect">
                <a:avLst/>
              </a:prstGeom>
            </p:spPr>
            <p:txBody>
              <a:bodyPr lIns="48797" tIns="48797" rIns="48797" bIns="48797" rtlCol="0" anchor="ctr"/>
              <a:lstStyle/>
              <a:p>
                <a:pPr algn="ctr">
                  <a:lnSpc>
                    <a:spcPts val="2660"/>
                  </a:lnSpc>
                </a:pPr>
              </a:p>
            </p:txBody>
          </p:sp>
        </p:grpSp>
        <p:sp>
          <p:nvSpPr>
            <p:cNvPr id="31" name="TextBox 31"/>
            <p:cNvSpPr txBox="1"/>
            <p:nvPr/>
          </p:nvSpPr>
          <p:spPr>
            <a:xfrm>
              <a:off x="304358" y="5210338"/>
              <a:ext cx="6070415" cy="1435389"/>
            </a:xfrm>
            <a:prstGeom prst="rect">
              <a:avLst/>
            </a:prstGeom>
          </p:spPr>
          <p:txBody>
            <a:bodyPr lIns="0" tIns="0" rIns="0" bIns="0" rtlCol="0" anchor="t">
              <a:spAutoFit/>
            </a:bodyPr>
            <a:lstStyle/>
            <a:p>
              <a:pPr algn="ctr">
                <a:lnSpc>
                  <a:spcPts val="4385"/>
                </a:lnSpc>
              </a:pPr>
              <a:r>
                <a:rPr lang="en-US" sz="3130">
                  <a:solidFill>
                    <a:srgbClr val="FFFFFF"/>
                  </a:solidFill>
                  <a:latin typeface="Canva Sans Bold" panose="020B0803030501040103"/>
                </a:rPr>
                <a:t>JIGISHA DHARSKAR</a:t>
              </a:r>
              <a:endParaRPr lang="en-US" sz="3130">
                <a:solidFill>
                  <a:srgbClr val="FFFFFF"/>
                </a:solidFill>
                <a:latin typeface="Canva Sans Bold" panose="020B0803030501040103"/>
              </a:endParaRPr>
            </a:p>
            <a:p>
              <a:pPr algn="ctr">
                <a:lnSpc>
                  <a:spcPts val="4385"/>
                </a:lnSpc>
              </a:pPr>
              <a:r>
                <a:rPr lang="en-US" sz="3130">
                  <a:solidFill>
                    <a:srgbClr val="FFFFFF"/>
                  </a:solidFill>
                  <a:latin typeface="Canva Sans Bold" panose="020B0803030501040103"/>
                </a:rPr>
                <a:t>REG. NO.:- 22BHI10050 </a:t>
              </a:r>
              <a:endParaRPr lang="en-US" sz="3130">
                <a:solidFill>
                  <a:srgbClr val="FFFFFF"/>
                </a:solidFill>
                <a:latin typeface="Canva Sans Bold" panose="020B0803030501040103"/>
              </a:endParaRPr>
            </a:p>
          </p:txBody>
        </p:sp>
        <p:grpSp>
          <p:nvGrpSpPr>
            <p:cNvPr id="32" name="Group 32"/>
            <p:cNvGrpSpPr/>
            <p:nvPr/>
          </p:nvGrpSpPr>
          <p:grpSpPr>
            <a:xfrm rot="0">
              <a:off x="0" y="2265550"/>
              <a:ext cx="6065569" cy="1871921"/>
              <a:chOff x="0" y="0"/>
              <a:chExt cx="1453723" cy="448639"/>
            </a:xfrm>
          </p:grpSpPr>
          <p:sp>
            <p:nvSpPr>
              <p:cNvPr id="33" name="Freeform 33"/>
              <p:cNvSpPr/>
              <p:nvPr/>
            </p:nvSpPr>
            <p:spPr>
              <a:xfrm>
                <a:off x="0" y="0"/>
                <a:ext cx="1453723" cy="448639"/>
              </a:xfrm>
              <a:custGeom>
                <a:avLst/>
                <a:gdLst/>
                <a:ahLst/>
                <a:cxnLst/>
                <a:rect l="l" t="t" r="r" b="b"/>
                <a:pathLst>
                  <a:path w="1453723" h="448639">
                    <a:moveTo>
                      <a:pt x="86282" y="0"/>
                    </a:moveTo>
                    <a:lnTo>
                      <a:pt x="1367441" y="0"/>
                    </a:lnTo>
                    <a:cubicBezTo>
                      <a:pt x="1415093" y="0"/>
                      <a:pt x="1453723" y="38630"/>
                      <a:pt x="1453723" y="86282"/>
                    </a:cubicBezTo>
                    <a:lnTo>
                      <a:pt x="1453723" y="362357"/>
                    </a:lnTo>
                    <a:cubicBezTo>
                      <a:pt x="1453723" y="410010"/>
                      <a:pt x="1415093" y="448639"/>
                      <a:pt x="1367441" y="448639"/>
                    </a:cubicBezTo>
                    <a:lnTo>
                      <a:pt x="86282" y="448639"/>
                    </a:lnTo>
                    <a:cubicBezTo>
                      <a:pt x="38630" y="448639"/>
                      <a:pt x="0" y="410010"/>
                      <a:pt x="0" y="362357"/>
                    </a:cubicBezTo>
                    <a:lnTo>
                      <a:pt x="0" y="86282"/>
                    </a:lnTo>
                    <a:cubicBezTo>
                      <a:pt x="0" y="38630"/>
                      <a:pt x="38630" y="0"/>
                      <a:pt x="86282" y="0"/>
                    </a:cubicBezTo>
                    <a:close/>
                  </a:path>
                </a:pathLst>
              </a:custGeom>
              <a:solidFill>
                <a:srgbClr val="194A8B"/>
              </a:solidFill>
            </p:spPr>
          </p:sp>
          <p:sp>
            <p:nvSpPr>
              <p:cNvPr id="34" name="TextBox 34"/>
              <p:cNvSpPr txBox="1"/>
              <p:nvPr/>
            </p:nvSpPr>
            <p:spPr>
              <a:xfrm>
                <a:off x="0" y="-38100"/>
                <a:ext cx="1453723" cy="486739"/>
              </a:xfrm>
              <a:prstGeom prst="rect">
                <a:avLst/>
              </a:prstGeom>
            </p:spPr>
            <p:txBody>
              <a:bodyPr lIns="46246" tIns="46246" rIns="46246" bIns="46246" rtlCol="0" anchor="ctr"/>
              <a:lstStyle/>
              <a:p>
                <a:pPr algn="ctr">
                  <a:lnSpc>
                    <a:spcPts val="2660"/>
                  </a:lnSpc>
                </a:pPr>
              </a:p>
            </p:txBody>
          </p:sp>
        </p:grpSp>
        <p:sp>
          <p:nvSpPr>
            <p:cNvPr id="35" name="TextBox 35"/>
            <p:cNvSpPr txBox="1"/>
            <p:nvPr/>
          </p:nvSpPr>
          <p:spPr>
            <a:xfrm>
              <a:off x="156287" y="2460886"/>
              <a:ext cx="5752996" cy="1363322"/>
            </a:xfrm>
            <a:prstGeom prst="rect">
              <a:avLst/>
            </a:prstGeom>
          </p:spPr>
          <p:txBody>
            <a:bodyPr lIns="0" tIns="0" rIns="0" bIns="0" rtlCol="0" anchor="t">
              <a:spAutoFit/>
            </a:bodyPr>
            <a:lstStyle/>
            <a:p>
              <a:pPr algn="ctr">
                <a:lnSpc>
                  <a:spcPts val="4155"/>
                </a:lnSpc>
              </a:pPr>
              <a:r>
                <a:rPr lang="en-US" sz="2970">
                  <a:solidFill>
                    <a:srgbClr val="FFFFFF"/>
                  </a:solidFill>
                  <a:latin typeface="Canva Sans Bold" panose="020B0803030501040103"/>
                </a:rPr>
                <a:t>SHASHMITA SANYAL</a:t>
              </a:r>
              <a:endParaRPr lang="en-US" sz="2970">
                <a:solidFill>
                  <a:srgbClr val="FFFFFF"/>
                </a:solidFill>
                <a:latin typeface="Canva Sans Bold" panose="020B0803030501040103"/>
              </a:endParaRPr>
            </a:p>
            <a:p>
              <a:pPr algn="ctr">
                <a:lnSpc>
                  <a:spcPts val="4155"/>
                </a:lnSpc>
              </a:pPr>
              <a:r>
                <a:rPr lang="en-US" sz="2970">
                  <a:solidFill>
                    <a:srgbClr val="FFFFFF"/>
                  </a:solidFill>
                  <a:latin typeface="Canva Sans Bold" panose="020B0803030501040103"/>
                </a:rPr>
                <a:t>REG. NO.:- 22BHI10034 </a:t>
              </a:r>
              <a:endParaRPr lang="en-US" sz="2970">
                <a:solidFill>
                  <a:srgbClr val="FFFFFF"/>
                </a:solidFill>
                <a:latin typeface="Canva Sans Bold" panose="020B0803030501040103"/>
              </a:endParaRPr>
            </a:p>
          </p:txBody>
        </p:sp>
      </p:grpSp>
      <p:sp>
        <p:nvSpPr>
          <p:cNvPr id="36" name="Freeform 36"/>
          <p:cNvSpPr/>
          <p:nvPr/>
        </p:nvSpPr>
        <p:spPr>
          <a:xfrm rot="-1101156">
            <a:off x="14668079" y="7830347"/>
            <a:ext cx="1090477" cy="2520009"/>
          </a:xfrm>
          <a:custGeom>
            <a:avLst/>
            <a:gdLst/>
            <a:ahLst/>
            <a:cxnLst/>
            <a:rect l="l" t="t" r="r" b="b"/>
            <a:pathLst>
              <a:path w="1090477" h="2520009">
                <a:moveTo>
                  <a:pt x="0" y="0"/>
                </a:moveTo>
                <a:lnTo>
                  <a:pt x="1090477" y="0"/>
                </a:lnTo>
                <a:lnTo>
                  <a:pt x="1090477" y="2520009"/>
                </a:lnTo>
                <a:lnTo>
                  <a:pt x="0" y="25200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37" name="Group 37"/>
          <p:cNvGrpSpPr/>
          <p:nvPr/>
        </p:nvGrpSpPr>
        <p:grpSpPr>
          <a:xfrm rot="0">
            <a:off x="1738440" y="1452745"/>
            <a:ext cx="11077945" cy="2337982"/>
            <a:chOff x="0" y="0"/>
            <a:chExt cx="2917648" cy="615765"/>
          </a:xfrm>
        </p:grpSpPr>
        <p:sp>
          <p:nvSpPr>
            <p:cNvPr id="38" name="Freeform 38"/>
            <p:cNvSpPr/>
            <p:nvPr/>
          </p:nvSpPr>
          <p:spPr>
            <a:xfrm>
              <a:off x="0" y="0"/>
              <a:ext cx="2917648" cy="615765"/>
            </a:xfrm>
            <a:custGeom>
              <a:avLst/>
              <a:gdLst/>
              <a:ahLst/>
              <a:cxnLst/>
              <a:rect l="l" t="t" r="r" b="b"/>
              <a:pathLst>
                <a:path w="2917648" h="615765">
                  <a:moveTo>
                    <a:pt x="35642" y="0"/>
                  </a:moveTo>
                  <a:lnTo>
                    <a:pt x="2882006" y="0"/>
                  </a:lnTo>
                  <a:cubicBezTo>
                    <a:pt x="2891459" y="0"/>
                    <a:pt x="2900525" y="3755"/>
                    <a:pt x="2907209" y="10439"/>
                  </a:cubicBezTo>
                  <a:cubicBezTo>
                    <a:pt x="2913893" y="17123"/>
                    <a:pt x="2917648" y="26189"/>
                    <a:pt x="2917648" y="35642"/>
                  </a:cubicBezTo>
                  <a:lnTo>
                    <a:pt x="2917648" y="580123"/>
                  </a:lnTo>
                  <a:cubicBezTo>
                    <a:pt x="2917648" y="599807"/>
                    <a:pt x="2901691" y="615765"/>
                    <a:pt x="2882006" y="615765"/>
                  </a:cubicBezTo>
                  <a:lnTo>
                    <a:pt x="35642" y="615765"/>
                  </a:lnTo>
                  <a:cubicBezTo>
                    <a:pt x="15957" y="615765"/>
                    <a:pt x="0" y="599807"/>
                    <a:pt x="0" y="580123"/>
                  </a:cubicBezTo>
                  <a:lnTo>
                    <a:pt x="0" y="35642"/>
                  </a:lnTo>
                  <a:cubicBezTo>
                    <a:pt x="0" y="15957"/>
                    <a:pt x="15957" y="0"/>
                    <a:pt x="35642" y="0"/>
                  </a:cubicBezTo>
                  <a:close/>
                </a:path>
              </a:pathLst>
            </a:custGeom>
            <a:solidFill>
              <a:srgbClr val="7862B5"/>
            </a:solidFill>
          </p:spPr>
        </p:sp>
        <p:sp>
          <p:nvSpPr>
            <p:cNvPr id="39" name="TextBox 39"/>
            <p:cNvSpPr txBox="1"/>
            <p:nvPr/>
          </p:nvSpPr>
          <p:spPr>
            <a:xfrm>
              <a:off x="0" y="-38100"/>
              <a:ext cx="2917648" cy="653865"/>
            </a:xfrm>
            <a:prstGeom prst="rect">
              <a:avLst/>
            </a:prstGeom>
          </p:spPr>
          <p:txBody>
            <a:bodyPr lIns="50800" tIns="50800" rIns="50800" bIns="50800" rtlCol="0" anchor="ctr"/>
            <a:lstStyle/>
            <a:p>
              <a:pPr algn="ctr">
                <a:lnSpc>
                  <a:spcPts val="2660"/>
                </a:lnSpc>
              </a:pPr>
            </a:p>
          </p:txBody>
        </p:sp>
      </p:grpSp>
      <p:sp>
        <p:nvSpPr>
          <p:cNvPr id="40" name="TextBox 40"/>
          <p:cNvSpPr txBox="1"/>
          <p:nvPr/>
        </p:nvSpPr>
        <p:spPr>
          <a:xfrm>
            <a:off x="2447596" y="1752739"/>
            <a:ext cx="9659633"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panose="020B0803030501040103"/>
              </a:rPr>
              <a:t>TEAM MEMBERS</a:t>
            </a:r>
            <a:endParaRPr lang="en-US" sz="9200">
              <a:solidFill>
                <a:srgbClr val="FFFFFF"/>
              </a:solidFill>
              <a:latin typeface="Canva Sans Bold" panose="020B0803030501040103"/>
            </a:endParaRPr>
          </a:p>
        </p:txBody>
      </p:sp>
      <p:grpSp>
        <p:nvGrpSpPr>
          <p:cNvPr id="41" name="Group 41"/>
          <p:cNvGrpSpPr/>
          <p:nvPr/>
        </p:nvGrpSpPr>
        <p:grpSpPr>
          <a:xfrm rot="-10516008">
            <a:off x="12622882" y="-1933389"/>
            <a:ext cx="8688367" cy="3458391"/>
            <a:chOff x="0" y="0"/>
            <a:chExt cx="11584490" cy="4611189"/>
          </a:xfrm>
        </p:grpSpPr>
        <p:sp>
          <p:nvSpPr>
            <p:cNvPr id="42" name="Freeform 42"/>
            <p:cNvSpPr/>
            <p:nvPr/>
          </p:nvSpPr>
          <p:spPr>
            <a:xfrm rot="-4741172">
              <a:off x="7149483" y="-1776318"/>
              <a:ext cx="1915967" cy="6711986"/>
            </a:xfrm>
            <a:custGeom>
              <a:avLst/>
              <a:gdLst/>
              <a:ahLst/>
              <a:cxnLst/>
              <a:rect l="l" t="t" r="r" b="b"/>
              <a:pathLst>
                <a:path w="1915967" h="6711986">
                  <a:moveTo>
                    <a:pt x="0" y="0"/>
                  </a:moveTo>
                  <a:lnTo>
                    <a:pt x="1915967" y="0"/>
                  </a:lnTo>
                  <a:lnTo>
                    <a:pt x="1915967" y="6711987"/>
                  </a:lnTo>
                  <a:lnTo>
                    <a:pt x="0" y="67119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3" name="Freeform 43"/>
            <p:cNvSpPr/>
            <p:nvPr/>
          </p:nvSpPr>
          <p:spPr>
            <a:xfrm rot="-6082050">
              <a:off x="3214240" y="-260996"/>
              <a:ext cx="1915967" cy="3375384"/>
            </a:xfrm>
            <a:custGeom>
              <a:avLst/>
              <a:gdLst/>
              <a:ahLst/>
              <a:cxnLst/>
              <a:rect l="l" t="t" r="r" b="b"/>
              <a:pathLst>
                <a:path w="1915967" h="3375384">
                  <a:moveTo>
                    <a:pt x="0" y="0"/>
                  </a:moveTo>
                  <a:lnTo>
                    <a:pt x="1915967" y="0"/>
                  </a:lnTo>
                  <a:lnTo>
                    <a:pt x="1915967" y="3375384"/>
                  </a:lnTo>
                  <a:lnTo>
                    <a:pt x="0" y="3375384"/>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44" name="Freeform 44"/>
            <p:cNvSpPr/>
            <p:nvPr/>
          </p:nvSpPr>
          <p:spPr>
            <a:xfrm rot="-8440772">
              <a:off x="852544" y="1010841"/>
              <a:ext cx="1915967" cy="3375384"/>
            </a:xfrm>
            <a:custGeom>
              <a:avLst/>
              <a:gdLst/>
              <a:ahLst/>
              <a:cxnLst/>
              <a:rect l="l" t="t" r="r" b="b"/>
              <a:pathLst>
                <a:path w="1915967" h="3375384">
                  <a:moveTo>
                    <a:pt x="0" y="0"/>
                  </a:moveTo>
                  <a:lnTo>
                    <a:pt x="1915967" y="0"/>
                  </a:lnTo>
                  <a:lnTo>
                    <a:pt x="1915967" y="3375384"/>
                  </a:lnTo>
                  <a:lnTo>
                    <a:pt x="0" y="3375384"/>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69524" y="2650729"/>
            <a:ext cx="12299682" cy="7304117"/>
          </a:xfrm>
          <a:custGeom>
            <a:avLst/>
            <a:gdLst/>
            <a:ahLst/>
            <a:cxnLst/>
            <a:rect l="l" t="t" r="r" b="b"/>
            <a:pathLst>
              <a:path w="12299682" h="7304117">
                <a:moveTo>
                  <a:pt x="0" y="0"/>
                </a:moveTo>
                <a:lnTo>
                  <a:pt x="12299682" y="0"/>
                </a:lnTo>
                <a:lnTo>
                  <a:pt x="12299682" y="7304116"/>
                </a:lnTo>
                <a:lnTo>
                  <a:pt x="0" y="7304116"/>
                </a:lnTo>
                <a:lnTo>
                  <a:pt x="0" y="0"/>
                </a:lnTo>
                <a:close/>
              </a:path>
            </a:pathLst>
          </a:custGeom>
          <a:blipFill>
            <a:blip r:embed="rId1"/>
            <a:stretch>
              <a:fillRect t="-18526"/>
            </a:stretch>
          </a:blipFill>
          <a:ln w="76200" cap="sq">
            <a:solidFill>
              <a:srgbClr val="040606"/>
            </a:solidFill>
            <a:prstDash val="solid"/>
            <a:miter/>
          </a:ln>
        </p:spPr>
      </p:sp>
      <p:grpSp>
        <p:nvGrpSpPr>
          <p:cNvPr id="3" name="Group 3"/>
          <p:cNvGrpSpPr/>
          <p:nvPr/>
        </p:nvGrpSpPr>
        <p:grpSpPr>
          <a:xfrm rot="0">
            <a:off x="145888" y="-381530"/>
            <a:ext cx="882812" cy="12061366"/>
            <a:chOff x="0" y="0"/>
            <a:chExt cx="1177082" cy="16081821"/>
          </a:xfrm>
        </p:grpSpPr>
        <p:sp>
          <p:nvSpPr>
            <p:cNvPr id="4" name="Freeform 4"/>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sp>
          <p:nvSpPr>
            <p:cNvPr id="5" name="Freeform 5"/>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sp>
          <p:nvSpPr>
            <p:cNvPr id="6" name="Freeform 6"/>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grpSp>
      <p:sp>
        <p:nvSpPr>
          <p:cNvPr id="7" name="TextBox 7"/>
          <p:cNvSpPr txBox="1"/>
          <p:nvPr/>
        </p:nvSpPr>
        <p:spPr>
          <a:xfrm>
            <a:off x="2969382" y="619125"/>
            <a:ext cx="12699966" cy="1766491"/>
          </a:xfrm>
          <a:prstGeom prst="rect">
            <a:avLst/>
          </a:prstGeom>
        </p:spPr>
        <p:txBody>
          <a:bodyPr lIns="0" tIns="0" rIns="0" bIns="0" rtlCol="0" anchor="t">
            <a:spAutoFit/>
          </a:bodyPr>
          <a:lstStyle/>
          <a:p>
            <a:pPr algn="just">
              <a:lnSpc>
                <a:spcPts val="13580"/>
              </a:lnSpc>
            </a:pPr>
            <a:r>
              <a:rPr lang="en-US" sz="12345" spc="-123">
                <a:solidFill>
                  <a:srgbClr val="141414"/>
                </a:solidFill>
                <a:latin typeface="Poppins Bold" panose="02000000000000000000"/>
              </a:rPr>
              <a:t>What is GWAS?</a:t>
            </a:r>
            <a:endParaRPr lang="en-US" sz="12345" spc="-123">
              <a:solidFill>
                <a:srgbClr val="141414"/>
              </a:solidFill>
              <a:latin typeface="Poppins Bold" panose="02000000000000000000"/>
            </a:endParaRPr>
          </a:p>
        </p:txBody>
      </p:sp>
      <p:sp>
        <p:nvSpPr>
          <p:cNvPr id="8" name="TextBox 8"/>
          <p:cNvSpPr txBox="1"/>
          <p:nvPr/>
        </p:nvSpPr>
        <p:spPr>
          <a:xfrm>
            <a:off x="2969382" y="2063354"/>
            <a:ext cx="12699966" cy="587375"/>
          </a:xfrm>
          <a:prstGeom prst="rect">
            <a:avLst/>
          </a:prstGeom>
        </p:spPr>
        <p:txBody>
          <a:bodyPr lIns="0" tIns="0" rIns="0" bIns="0" rtlCol="0" anchor="t">
            <a:spAutoFit/>
          </a:bodyPr>
          <a:lstStyle/>
          <a:p>
            <a:pPr algn="ctr">
              <a:lnSpc>
                <a:spcPts val="4900"/>
              </a:lnSpc>
            </a:pPr>
            <a:r>
              <a:rPr lang="en-US" sz="3500">
                <a:solidFill>
                  <a:srgbClr val="141414"/>
                </a:solidFill>
                <a:latin typeface="Poppins Light" panose="02000000000000000000"/>
              </a:rPr>
              <a:t> GENOME-WIDE ASSOCIATION STUDIES</a:t>
            </a:r>
            <a:endParaRPr lang="en-US" sz="3500">
              <a:solidFill>
                <a:srgbClr val="141414"/>
              </a:solidFill>
              <a:latin typeface="Poppins Light" panose="02000000000000000000"/>
            </a:endParaRPr>
          </a:p>
        </p:txBody>
      </p:sp>
      <p:grpSp>
        <p:nvGrpSpPr>
          <p:cNvPr id="9" name="Group 9"/>
          <p:cNvGrpSpPr/>
          <p:nvPr/>
        </p:nvGrpSpPr>
        <p:grpSpPr>
          <a:xfrm rot="0">
            <a:off x="16817894" y="-381530"/>
            <a:ext cx="882812" cy="12061366"/>
            <a:chOff x="0" y="0"/>
            <a:chExt cx="1177082" cy="16081821"/>
          </a:xfrm>
        </p:grpSpPr>
        <p:sp>
          <p:nvSpPr>
            <p:cNvPr id="10" name="Freeform 10"/>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sp>
          <p:nvSpPr>
            <p:cNvPr id="11" name="Freeform 11"/>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sp>
          <p:nvSpPr>
            <p:cNvPr id="12" name="Freeform 12"/>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2193" b="-12193"/>
            </a:stretch>
          </a:blipFill>
        </p:spPr>
      </p:sp>
      <p:sp>
        <p:nvSpPr>
          <p:cNvPr id="3" name="Freeform 3"/>
          <p:cNvSpPr/>
          <p:nvPr/>
        </p:nvSpPr>
        <p:spPr>
          <a:xfrm>
            <a:off x="775458" y="2663676"/>
            <a:ext cx="7966585" cy="7103188"/>
          </a:xfrm>
          <a:custGeom>
            <a:avLst/>
            <a:gdLst/>
            <a:ahLst/>
            <a:cxnLst/>
            <a:rect l="l" t="t" r="r" b="b"/>
            <a:pathLst>
              <a:path w="7966585" h="7103188">
                <a:moveTo>
                  <a:pt x="0" y="0"/>
                </a:moveTo>
                <a:lnTo>
                  <a:pt x="7966585" y="0"/>
                </a:lnTo>
                <a:lnTo>
                  <a:pt x="7966585" y="7103189"/>
                </a:lnTo>
                <a:lnTo>
                  <a:pt x="0" y="7103189"/>
                </a:lnTo>
                <a:lnTo>
                  <a:pt x="0" y="0"/>
                </a:lnTo>
                <a:close/>
              </a:path>
            </a:pathLst>
          </a:custGeom>
          <a:blipFill>
            <a:blip r:embed="rId2"/>
            <a:stretch>
              <a:fillRect/>
            </a:stretch>
          </a:blipFill>
        </p:spPr>
      </p:sp>
      <p:sp>
        <p:nvSpPr>
          <p:cNvPr id="4" name="TextBox 4"/>
          <p:cNvSpPr txBox="1"/>
          <p:nvPr/>
        </p:nvSpPr>
        <p:spPr>
          <a:xfrm>
            <a:off x="608721" y="379905"/>
            <a:ext cx="7531779" cy="1766491"/>
          </a:xfrm>
          <a:prstGeom prst="rect">
            <a:avLst/>
          </a:prstGeom>
        </p:spPr>
        <p:txBody>
          <a:bodyPr lIns="0" tIns="0" rIns="0" bIns="0" rtlCol="0" anchor="t">
            <a:spAutoFit/>
          </a:bodyPr>
          <a:lstStyle/>
          <a:p>
            <a:pPr algn="ctr">
              <a:lnSpc>
                <a:spcPts val="13580"/>
              </a:lnSpc>
            </a:pPr>
            <a:r>
              <a:rPr lang="en-US" sz="12345" spc="-123">
                <a:solidFill>
                  <a:srgbClr val="194A8B"/>
                </a:solidFill>
                <a:latin typeface="Poppins Bold" panose="02000000000000000000"/>
              </a:rPr>
              <a:t>GWAS</a:t>
            </a:r>
            <a:endParaRPr lang="en-US" sz="12345" spc="-123">
              <a:solidFill>
                <a:srgbClr val="194A8B"/>
              </a:solidFill>
              <a:latin typeface="Poppins Bold" panose="02000000000000000000"/>
            </a:endParaRPr>
          </a:p>
        </p:txBody>
      </p:sp>
      <p:sp>
        <p:nvSpPr>
          <p:cNvPr id="5" name="TextBox 5"/>
          <p:cNvSpPr txBox="1"/>
          <p:nvPr/>
        </p:nvSpPr>
        <p:spPr>
          <a:xfrm>
            <a:off x="988911" y="1839373"/>
            <a:ext cx="6771398" cy="547370"/>
          </a:xfrm>
          <a:prstGeom prst="rect">
            <a:avLst/>
          </a:prstGeom>
        </p:spPr>
        <p:txBody>
          <a:bodyPr lIns="0" tIns="0" rIns="0" bIns="0" rtlCol="0" anchor="t">
            <a:spAutoFit/>
          </a:bodyPr>
          <a:lstStyle/>
          <a:p>
            <a:pPr algn="ctr">
              <a:lnSpc>
                <a:spcPts val="4480"/>
              </a:lnSpc>
            </a:pPr>
            <a:r>
              <a:rPr lang="en-US" sz="3200">
                <a:solidFill>
                  <a:srgbClr val="194A8B"/>
                </a:solidFill>
                <a:latin typeface="Poppins Light" panose="02000000000000000000"/>
              </a:rPr>
              <a:t>MEANING &amp; WORKFLOW</a:t>
            </a:r>
            <a:endParaRPr lang="en-US" sz="3200">
              <a:solidFill>
                <a:srgbClr val="194A8B"/>
              </a:solidFill>
              <a:latin typeface="Poppins Light" panose="02000000000000000000"/>
            </a:endParaRPr>
          </a:p>
        </p:txBody>
      </p:sp>
      <p:sp>
        <p:nvSpPr>
          <p:cNvPr id="6" name="TextBox 6"/>
          <p:cNvSpPr txBox="1"/>
          <p:nvPr/>
        </p:nvSpPr>
        <p:spPr>
          <a:xfrm>
            <a:off x="9670778" y="2098771"/>
            <a:ext cx="8148520" cy="8185374"/>
          </a:xfrm>
          <a:prstGeom prst="rect">
            <a:avLst/>
          </a:prstGeom>
        </p:spPr>
        <p:txBody>
          <a:bodyPr lIns="0" tIns="0" rIns="0" bIns="0" rtlCol="0" anchor="t">
            <a:spAutoFit/>
          </a:bodyPr>
          <a:lstStyle/>
          <a:p>
            <a:pPr algn="just">
              <a:lnSpc>
                <a:spcPts val="4090"/>
              </a:lnSpc>
            </a:pPr>
            <a:r>
              <a:rPr lang="en-US" sz="2920">
                <a:solidFill>
                  <a:srgbClr val="FFFFFF"/>
                </a:solidFill>
                <a:latin typeface="Poppins Medium" panose="02000000000000000000"/>
              </a:rPr>
              <a:t>Genome-wide association studies (GWAS) help scientists identify genes associated with a particular disease. This method studies the entire genome of a large group of people, searching for small variations, called </a:t>
            </a:r>
            <a:r>
              <a:rPr lang="en-US" sz="2920" u="sng">
                <a:solidFill>
                  <a:srgbClr val="FFFFFF"/>
                </a:solidFill>
                <a:latin typeface="Poppins Medium" panose="02000000000000000000"/>
                <a:hlinkClick r:id="rId3" tooltip="https://medlineplus.gov/genetics/understanding/genomicresearch/snp/"/>
              </a:rPr>
              <a:t>single nucleotide polymorphisms or SNPs</a:t>
            </a:r>
            <a:r>
              <a:rPr lang="en-US" sz="2920">
                <a:solidFill>
                  <a:srgbClr val="FFFFFF"/>
                </a:solidFill>
                <a:latin typeface="Poppins Medium" panose="02000000000000000000"/>
              </a:rPr>
              <a:t>. Each study can look at hundreds or thousands of SNPs at the same time. Scientists can then identify SNPs that occur more frequently in people with a certain disease than in people without it. These SNPs are said to be associated with the disease, and they can help researchers pinpoint genes that are likely involved in disease development. </a:t>
            </a:r>
            <a:endParaRPr lang="en-US" sz="2920">
              <a:solidFill>
                <a:srgbClr val="FFFFFF"/>
              </a:solidFill>
              <a:latin typeface="Poppins Medium" panose="02000000000000000000"/>
            </a:endParaRPr>
          </a:p>
          <a:p>
            <a:pPr algn="just">
              <a:lnSpc>
                <a:spcPts val="4090"/>
              </a:lnSpc>
            </a:p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370" b="-9370"/>
            </a:stretch>
          </a:blipFill>
        </p:spPr>
      </p:sp>
      <p:grpSp>
        <p:nvGrpSpPr>
          <p:cNvPr id="3" name="Group 3"/>
          <p:cNvGrpSpPr/>
          <p:nvPr/>
        </p:nvGrpSpPr>
        <p:grpSpPr>
          <a:xfrm rot="0">
            <a:off x="4790813" y="3163182"/>
            <a:ext cx="12941394" cy="6671526"/>
            <a:chOff x="0" y="0"/>
            <a:chExt cx="17255192" cy="8895368"/>
          </a:xfrm>
        </p:grpSpPr>
        <p:sp>
          <p:nvSpPr>
            <p:cNvPr id="4" name="AutoShape 4"/>
            <p:cNvSpPr/>
            <p:nvPr/>
          </p:nvSpPr>
          <p:spPr>
            <a:xfrm>
              <a:off x="0" y="0"/>
              <a:ext cx="17255192" cy="8895368"/>
            </a:xfrm>
            <a:prstGeom prst="rect">
              <a:avLst/>
            </a:prstGeom>
            <a:solidFill>
              <a:srgbClr val="194A8B">
                <a:alpha val="75686"/>
              </a:srgbClr>
            </a:solidFill>
          </p:spPr>
        </p:sp>
        <p:sp>
          <p:nvSpPr>
            <p:cNvPr id="5" name="TextBox 5"/>
            <p:cNvSpPr txBox="1"/>
            <p:nvPr/>
          </p:nvSpPr>
          <p:spPr>
            <a:xfrm>
              <a:off x="999800" y="2698900"/>
              <a:ext cx="15255591" cy="2360917"/>
            </a:xfrm>
            <a:prstGeom prst="rect">
              <a:avLst/>
            </a:prstGeom>
          </p:spPr>
          <p:txBody>
            <a:bodyPr lIns="0" tIns="0" rIns="0" bIns="0" rtlCol="0" anchor="t">
              <a:spAutoFit/>
            </a:bodyPr>
            <a:lstStyle/>
            <a:p>
              <a:pPr algn="ctr">
                <a:lnSpc>
                  <a:spcPts val="12900"/>
                </a:lnSpc>
              </a:pPr>
              <a:r>
                <a:rPr lang="en-US" sz="12900">
                  <a:solidFill>
                    <a:srgbClr val="F4F4F4"/>
                  </a:solidFill>
                  <a:latin typeface="EB Garamond Semi-Bold"/>
                </a:rPr>
                <a:t>Methods</a:t>
              </a:r>
              <a:endParaRPr lang="en-US" sz="12900">
                <a:solidFill>
                  <a:srgbClr val="F4F4F4"/>
                </a:solidFill>
                <a:latin typeface="EB Garamond Semi-Bold"/>
              </a:endParaRPr>
            </a:p>
          </p:txBody>
        </p:sp>
        <p:sp>
          <p:nvSpPr>
            <p:cNvPr id="6" name="TextBox 6"/>
            <p:cNvSpPr txBox="1"/>
            <p:nvPr/>
          </p:nvSpPr>
          <p:spPr>
            <a:xfrm>
              <a:off x="999800" y="5605676"/>
              <a:ext cx="15255591" cy="2015067"/>
            </a:xfrm>
            <a:prstGeom prst="rect">
              <a:avLst/>
            </a:prstGeom>
          </p:spPr>
          <p:txBody>
            <a:bodyPr lIns="0" tIns="0" rIns="0" bIns="0" rtlCol="0" anchor="t">
              <a:spAutoFit/>
            </a:bodyPr>
            <a:lstStyle/>
            <a:p>
              <a:pPr algn="ctr">
                <a:lnSpc>
                  <a:spcPts val="4060"/>
                </a:lnSpc>
              </a:pPr>
              <a:r>
                <a:rPr lang="en-US" sz="2800">
                  <a:solidFill>
                    <a:srgbClr val="F4F4F4"/>
                  </a:solidFill>
                  <a:latin typeface="TT Commons Pro" panose="020B0103030102020204"/>
                </a:rPr>
                <a:t>We estimate GWAS signal, </a:t>
              </a:r>
              <a:endParaRPr lang="en-US" sz="2800">
                <a:solidFill>
                  <a:srgbClr val="F4F4F4"/>
                </a:solidFill>
                <a:latin typeface="TT Commons Pro" panose="020B0103030102020204"/>
              </a:endParaRPr>
            </a:p>
            <a:p>
              <a:pPr algn="ctr">
                <a:lnSpc>
                  <a:spcPts val="4060"/>
                </a:lnSpc>
              </a:pPr>
              <a:r>
                <a:rPr lang="en-US" sz="2800">
                  <a:solidFill>
                    <a:srgbClr val="F4F4F4"/>
                  </a:solidFill>
                  <a:latin typeface="TT Commons Pro" panose="020B0103030102020204"/>
                </a:rPr>
                <a:t>Propose an empirical prior of SNP effect size</a:t>
              </a:r>
              <a:endParaRPr lang="en-US" sz="2800">
                <a:solidFill>
                  <a:srgbClr val="F4F4F4"/>
                </a:solidFill>
                <a:latin typeface="TT Commons Pro" panose="020B0103030102020204"/>
              </a:endParaRPr>
            </a:p>
            <a:p>
              <a:pPr algn="ctr">
                <a:lnSpc>
                  <a:spcPts val="4060"/>
                </a:lnSpc>
              </a:pPr>
              <a:r>
                <a:rPr lang="en-US" sz="2800">
                  <a:solidFill>
                    <a:srgbClr val="F4F4F4"/>
                  </a:solidFill>
                  <a:latin typeface="TT Commons Pro" panose="020B0103030102020204"/>
                </a:rPr>
                <a:t>Which  is adopted in a Bayesian framework </a:t>
              </a:r>
              <a:endParaRPr lang="en-US" sz="2800">
                <a:solidFill>
                  <a:srgbClr val="F4F4F4"/>
                </a:solidFill>
                <a:latin typeface="TT Commons Pro" panose="020B0103030102020204"/>
              </a:endParaRPr>
            </a:p>
          </p:txBody>
        </p:sp>
        <p:sp>
          <p:nvSpPr>
            <p:cNvPr id="7" name="TextBox 7"/>
            <p:cNvSpPr txBox="1"/>
            <p:nvPr/>
          </p:nvSpPr>
          <p:spPr>
            <a:xfrm>
              <a:off x="999800" y="1165617"/>
              <a:ext cx="15255591" cy="705908"/>
            </a:xfrm>
            <a:prstGeom prst="rect">
              <a:avLst/>
            </a:prstGeom>
          </p:spPr>
          <p:txBody>
            <a:bodyPr lIns="0" tIns="0" rIns="0" bIns="0" rtlCol="0" anchor="t">
              <a:spAutoFit/>
            </a:bodyPr>
            <a:lstStyle/>
            <a:p>
              <a:pPr algn="ctr">
                <a:lnSpc>
                  <a:spcPts val="4640"/>
                </a:lnSpc>
              </a:pPr>
              <a:r>
                <a:rPr lang="en-US" sz="3200" spc="384">
                  <a:solidFill>
                    <a:srgbClr val="F4F4F4"/>
                  </a:solidFill>
                  <a:latin typeface="TT Commons Pro" panose="020B0103030102020204"/>
                </a:rPr>
                <a:t>RISK PREDICTION FRAMEWORK</a:t>
              </a:r>
              <a:endParaRPr lang="en-US" sz="3200" spc="384">
                <a:solidFill>
                  <a:srgbClr val="F4F4F4"/>
                </a:solidFill>
                <a:latin typeface="TT Commons Pro" panose="020B0103030102020204"/>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grpSp>
        <p:nvGrpSpPr>
          <p:cNvPr id="2" name="Group 2"/>
          <p:cNvGrpSpPr/>
          <p:nvPr/>
        </p:nvGrpSpPr>
        <p:grpSpPr>
          <a:xfrm rot="0">
            <a:off x="16970294" y="-229130"/>
            <a:ext cx="882812" cy="12061366"/>
            <a:chOff x="0" y="0"/>
            <a:chExt cx="1177082" cy="16081821"/>
          </a:xfrm>
        </p:grpSpPr>
        <p:sp>
          <p:nvSpPr>
            <p:cNvPr id="3" name="Freeform 3"/>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a:ln cap="sq">
              <a:noFill/>
              <a:prstDash val="solid"/>
              <a:miter/>
            </a:ln>
          </p:spPr>
        </p:sp>
        <p:sp>
          <p:nvSpPr>
            <p:cNvPr id="4" name="Freeform 4"/>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a:ln cap="sq">
              <a:noFill/>
              <a:prstDash val="solid"/>
              <a:miter/>
            </a:ln>
          </p:spPr>
        </p:sp>
        <p:sp>
          <p:nvSpPr>
            <p:cNvPr id="5" name="Freeform 5"/>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a:ln cap="sq">
              <a:noFill/>
              <a:prstDash val="solid"/>
              <a:miter/>
            </a:ln>
          </p:spPr>
        </p:sp>
      </p:grpSp>
      <p:grpSp>
        <p:nvGrpSpPr>
          <p:cNvPr id="6" name="Group 6"/>
          <p:cNvGrpSpPr/>
          <p:nvPr/>
        </p:nvGrpSpPr>
        <p:grpSpPr>
          <a:xfrm rot="0">
            <a:off x="437621" y="-229130"/>
            <a:ext cx="882812" cy="12061366"/>
            <a:chOff x="0" y="0"/>
            <a:chExt cx="1177082" cy="16081821"/>
          </a:xfrm>
        </p:grpSpPr>
        <p:sp>
          <p:nvSpPr>
            <p:cNvPr id="7" name="Freeform 7"/>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sp>
          <p:nvSpPr>
            <p:cNvPr id="8" name="Freeform 8"/>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sp>
          <p:nvSpPr>
            <p:cNvPr id="9" name="Freeform 9"/>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grpSp>
      <p:sp>
        <p:nvSpPr>
          <p:cNvPr id="10" name="Freeform 10"/>
          <p:cNvSpPr/>
          <p:nvPr/>
        </p:nvSpPr>
        <p:spPr>
          <a:xfrm rot="-5400000">
            <a:off x="6087255" y="1840741"/>
            <a:ext cx="6113490" cy="9953267"/>
          </a:xfrm>
          <a:custGeom>
            <a:avLst/>
            <a:gdLst/>
            <a:ahLst/>
            <a:cxnLst/>
            <a:rect l="l" t="t" r="r" b="b"/>
            <a:pathLst>
              <a:path w="6113490" h="9953267">
                <a:moveTo>
                  <a:pt x="0" y="0"/>
                </a:moveTo>
                <a:lnTo>
                  <a:pt x="6113490" y="0"/>
                </a:lnTo>
                <a:lnTo>
                  <a:pt x="6113490" y="9953267"/>
                </a:lnTo>
                <a:lnTo>
                  <a:pt x="0" y="9953267"/>
                </a:lnTo>
                <a:lnTo>
                  <a:pt x="0" y="0"/>
                </a:lnTo>
                <a:close/>
              </a:path>
            </a:pathLst>
          </a:custGeom>
          <a:blipFill>
            <a:blip r:embed="rId2"/>
            <a:stretch>
              <a:fillRect l="-71973" r="-71781"/>
            </a:stretch>
          </a:blipFill>
        </p:spPr>
      </p:sp>
      <p:sp>
        <p:nvSpPr>
          <p:cNvPr id="11" name="TextBox 11"/>
          <p:cNvSpPr txBox="1"/>
          <p:nvPr/>
        </p:nvSpPr>
        <p:spPr>
          <a:xfrm>
            <a:off x="3444508" y="432234"/>
            <a:ext cx="11398985" cy="1782127"/>
          </a:xfrm>
          <a:prstGeom prst="rect">
            <a:avLst/>
          </a:prstGeom>
        </p:spPr>
        <p:txBody>
          <a:bodyPr lIns="0" tIns="0" rIns="0" bIns="0" rtlCol="0" anchor="t">
            <a:spAutoFit/>
          </a:bodyPr>
          <a:lstStyle/>
          <a:p>
            <a:pPr algn="ctr">
              <a:lnSpc>
                <a:spcPts val="13640"/>
              </a:lnSpc>
            </a:pPr>
            <a:r>
              <a:rPr lang="en-US" sz="12750" spc="1351">
                <a:solidFill>
                  <a:srgbClr val="FFFFFF"/>
                </a:solidFill>
                <a:latin typeface="Six Caps" panose="02000508020000020004"/>
              </a:rPr>
              <a:t>WORKFLOW</a:t>
            </a:r>
            <a:endParaRPr lang="en-US" sz="12750" spc="1351">
              <a:solidFill>
                <a:srgbClr val="FFFFFF"/>
              </a:solidFill>
              <a:latin typeface="Six Caps" panose="02000508020000020004"/>
            </a:endParaRPr>
          </a:p>
        </p:txBody>
      </p:sp>
      <p:sp>
        <p:nvSpPr>
          <p:cNvPr id="12" name="TextBox 12"/>
          <p:cNvSpPr txBox="1"/>
          <p:nvPr/>
        </p:nvSpPr>
        <p:spPr>
          <a:xfrm>
            <a:off x="6611292" y="2328678"/>
            <a:ext cx="5065415" cy="887095"/>
          </a:xfrm>
          <a:prstGeom prst="rect">
            <a:avLst/>
          </a:prstGeom>
        </p:spPr>
        <p:txBody>
          <a:bodyPr lIns="0" tIns="0" rIns="0" bIns="0" rtlCol="0" anchor="t">
            <a:spAutoFit/>
          </a:bodyPr>
          <a:lstStyle/>
          <a:p>
            <a:pPr algn="ctr">
              <a:lnSpc>
                <a:spcPts val="7280"/>
              </a:lnSpc>
            </a:pPr>
            <a:r>
              <a:rPr lang="en-US" sz="5200">
                <a:solidFill>
                  <a:srgbClr val="FFFFFF"/>
                </a:solidFill>
                <a:latin typeface="Canva Sans Bold" panose="020B0803030501040103"/>
              </a:rPr>
              <a:t>For IBD Disease</a:t>
            </a:r>
            <a:endParaRPr lang="en-US" sz="5200">
              <a:solidFill>
                <a:srgbClr val="FFFFFF"/>
              </a:solidFill>
              <a:latin typeface="Canva Sans Bold" panose="020B08030305010401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grpSp>
        <p:nvGrpSpPr>
          <p:cNvPr id="2" name="Group 2"/>
          <p:cNvGrpSpPr/>
          <p:nvPr/>
        </p:nvGrpSpPr>
        <p:grpSpPr>
          <a:xfrm rot="0">
            <a:off x="16970294" y="-229130"/>
            <a:ext cx="882812" cy="12061366"/>
            <a:chOff x="0" y="0"/>
            <a:chExt cx="1177082" cy="16081821"/>
          </a:xfrm>
        </p:grpSpPr>
        <p:sp>
          <p:nvSpPr>
            <p:cNvPr id="3" name="Freeform 3"/>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a:ln cap="sq">
              <a:noFill/>
              <a:prstDash val="solid"/>
              <a:miter/>
            </a:ln>
          </p:spPr>
        </p:sp>
        <p:sp>
          <p:nvSpPr>
            <p:cNvPr id="4" name="Freeform 4"/>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a:ln cap="sq">
              <a:noFill/>
              <a:prstDash val="solid"/>
              <a:miter/>
            </a:ln>
          </p:spPr>
        </p:sp>
        <p:sp>
          <p:nvSpPr>
            <p:cNvPr id="5" name="Freeform 5"/>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a:ln cap="sq">
              <a:noFill/>
              <a:prstDash val="solid"/>
              <a:miter/>
            </a:ln>
          </p:spPr>
        </p:sp>
      </p:grpSp>
      <p:grpSp>
        <p:nvGrpSpPr>
          <p:cNvPr id="6" name="Group 6"/>
          <p:cNvGrpSpPr/>
          <p:nvPr/>
        </p:nvGrpSpPr>
        <p:grpSpPr>
          <a:xfrm rot="0">
            <a:off x="437621" y="-229130"/>
            <a:ext cx="882812" cy="12061366"/>
            <a:chOff x="0" y="0"/>
            <a:chExt cx="1177082" cy="16081821"/>
          </a:xfrm>
        </p:grpSpPr>
        <p:sp>
          <p:nvSpPr>
            <p:cNvPr id="7" name="Freeform 7"/>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sp>
          <p:nvSpPr>
            <p:cNvPr id="8" name="Freeform 8"/>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sp>
          <p:nvSpPr>
            <p:cNvPr id="9" name="Freeform 9"/>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grpSp>
      <p:sp>
        <p:nvSpPr>
          <p:cNvPr id="10" name="Freeform 10"/>
          <p:cNvSpPr/>
          <p:nvPr/>
        </p:nvSpPr>
        <p:spPr>
          <a:xfrm rot="-5400000">
            <a:off x="6121713" y="3541"/>
            <a:ext cx="6119827" cy="13590574"/>
          </a:xfrm>
          <a:custGeom>
            <a:avLst/>
            <a:gdLst/>
            <a:ahLst/>
            <a:cxnLst/>
            <a:rect l="l" t="t" r="r" b="b"/>
            <a:pathLst>
              <a:path w="6119827" h="13590574">
                <a:moveTo>
                  <a:pt x="0" y="0"/>
                </a:moveTo>
                <a:lnTo>
                  <a:pt x="6119828" y="0"/>
                </a:lnTo>
                <a:lnTo>
                  <a:pt x="6119828" y="13590574"/>
                </a:lnTo>
                <a:lnTo>
                  <a:pt x="0" y="13590574"/>
                </a:lnTo>
                <a:lnTo>
                  <a:pt x="0" y="0"/>
                </a:lnTo>
                <a:close/>
              </a:path>
            </a:pathLst>
          </a:custGeom>
          <a:blipFill>
            <a:blip r:embed="rId2"/>
            <a:stretch>
              <a:fillRect l="-114146" r="-118342"/>
            </a:stretch>
          </a:blipFill>
        </p:spPr>
      </p:sp>
      <p:sp>
        <p:nvSpPr>
          <p:cNvPr id="11" name="TextBox 11"/>
          <p:cNvSpPr txBox="1"/>
          <p:nvPr/>
        </p:nvSpPr>
        <p:spPr>
          <a:xfrm>
            <a:off x="3444508" y="432234"/>
            <a:ext cx="11398985" cy="1782127"/>
          </a:xfrm>
          <a:prstGeom prst="rect">
            <a:avLst/>
          </a:prstGeom>
        </p:spPr>
        <p:txBody>
          <a:bodyPr lIns="0" tIns="0" rIns="0" bIns="0" rtlCol="0" anchor="t">
            <a:spAutoFit/>
          </a:bodyPr>
          <a:lstStyle/>
          <a:p>
            <a:pPr algn="ctr">
              <a:lnSpc>
                <a:spcPts val="13640"/>
              </a:lnSpc>
            </a:pPr>
            <a:r>
              <a:rPr lang="en-US" sz="12750" spc="1351">
                <a:solidFill>
                  <a:srgbClr val="FFFFFF"/>
                </a:solidFill>
                <a:latin typeface="Six Caps" panose="02000508020000020004"/>
              </a:rPr>
              <a:t>WORKFLOW</a:t>
            </a:r>
            <a:endParaRPr lang="en-US" sz="12750" spc="1351">
              <a:solidFill>
                <a:srgbClr val="FFFFFF"/>
              </a:solidFill>
              <a:latin typeface="Six Caps" panose="02000508020000020004"/>
            </a:endParaRPr>
          </a:p>
        </p:txBody>
      </p:sp>
      <p:sp>
        <p:nvSpPr>
          <p:cNvPr id="12" name="TextBox 12"/>
          <p:cNvSpPr txBox="1"/>
          <p:nvPr/>
        </p:nvSpPr>
        <p:spPr>
          <a:xfrm>
            <a:off x="5723096" y="2328678"/>
            <a:ext cx="6841807" cy="887095"/>
          </a:xfrm>
          <a:prstGeom prst="rect">
            <a:avLst/>
          </a:prstGeom>
        </p:spPr>
        <p:txBody>
          <a:bodyPr lIns="0" tIns="0" rIns="0" bIns="0" rtlCol="0" anchor="t">
            <a:spAutoFit/>
          </a:bodyPr>
          <a:lstStyle/>
          <a:p>
            <a:pPr algn="ctr">
              <a:lnSpc>
                <a:spcPts val="7280"/>
              </a:lnSpc>
            </a:pPr>
            <a:r>
              <a:rPr lang="en-US" sz="5200">
                <a:solidFill>
                  <a:srgbClr val="FFFFFF"/>
                </a:solidFill>
                <a:latin typeface="Canva Sans Bold" panose="020B0803030501040103"/>
              </a:rPr>
              <a:t>For Type - II Diabetes</a:t>
            </a:r>
            <a:endParaRPr lang="en-US" sz="5200">
              <a:solidFill>
                <a:srgbClr val="FFFFFF"/>
              </a:solidFill>
              <a:latin typeface="Canva Sans Bold" panose="020B080303050104010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250" r="-6250"/>
            </a:stretch>
          </a:blipFill>
        </p:spPr>
      </p:sp>
      <p:grpSp>
        <p:nvGrpSpPr>
          <p:cNvPr id="3" name="Group 3"/>
          <p:cNvGrpSpPr/>
          <p:nvPr/>
        </p:nvGrpSpPr>
        <p:grpSpPr>
          <a:xfrm rot="0">
            <a:off x="2525640" y="2425588"/>
            <a:ext cx="12941394" cy="5435825"/>
            <a:chOff x="0" y="0"/>
            <a:chExt cx="17255192" cy="7247767"/>
          </a:xfrm>
        </p:grpSpPr>
        <p:sp>
          <p:nvSpPr>
            <p:cNvPr id="4" name="AutoShape 4"/>
            <p:cNvSpPr/>
            <p:nvPr/>
          </p:nvSpPr>
          <p:spPr>
            <a:xfrm>
              <a:off x="0" y="0"/>
              <a:ext cx="17255192" cy="7247767"/>
            </a:xfrm>
            <a:prstGeom prst="rect">
              <a:avLst/>
            </a:prstGeom>
            <a:solidFill>
              <a:srgbClr val="194A8B">
                <a:alpha val="48627"/>
              </a:srgbClr>
            </a:solidFill>
          </p:spPr>
        </p:sp>
        <p:sp>
          <p:nvSpPr>
            <p:cNvPr id="5" name="TextBox 5"/>
            <p:cNvSpPr txBox="1"/>
            <p:nvPr/>
          </p:nvSpPr>
          <p:spPr>
            <a:xfrm>
              <a:off x="999800" y="2676675"/>
              <a:ext cx="15255591" cy="2113491"/>
            </a:xfrm>
            <a:prstGeom prst="rect">
              <a:avLst/>
            </a:prstGeom>
          </p:spPr>
          <p:txBody>
            <a:bodyPr lIns="0" tIns="0" rIns="0" bIns="0" rtlCol="0" anchor="t">
              <a:spAutoFit/>
            </a:bodyPr>
            <a:lstStyle/>
            <a:p>
              <a:pPr algn="ctr">
                <a:lnSpc>
                  <a:spcPts val="11500"/>
                </a:lnSpc>
              </a:pPr>
              <a:r>
                <a:rPr lang="en-US" sz="11500">
                  <a:solidFill>
                    <a:srgbClr val="F4F4F4"/>
                  </a:solidFill>
                  <a:latin typeface="EB Garamond Semi-Bold"/>
                </a:rPr>
                <a:t>Proposed Work</a:t>
              </a:r>
              <a:endParaRPr lang="en-US" sz="11500">
                <a:solidFill>
                  <a:srgbClr val="F4F4F4"/>
                </a:solidFill>
                <a:latin typeface="EB Garamond Semi-Bold"/>
              </a:endParaRPr>
            </a:p>
          </p:txBody>
        </p:sp>
        <p:sp>
          <p:nvSpPr>
            <p:cNvPr id="6" name="TextBox 6"/>
            <p:cNvSpPr txBox="1"/>
            <p:nvPr/>
          </p:nvSpPr>
          <p:spPr>
            <a:xfrm>
              <a:off x="999800" y="5317216"/>
              <a:ext cx="15255591" cy="624417"/>
            </a:xfrm>
            <a:prstGeom prst="rect">
              <a:avLst/>
            </a:prstGeom>
          </p:spPr>
          <p:txBody>
            <a:bodyPr lIns="0" tIns="0" rIns="0" bIns="0" rtlCol="0" anchor="t">
              <a:spAutoFit/>
            </a:bodyPr>
            <a:lstStyle/>
            <a:p>
              <a:pPr algn="ctr">
                <a:lnSpc>
                  <a:spcPts val="4060"/>
                </a:lnSpc>
              </a:pPr>
              <a:r>
                <a:rPr lang="en-US" sz="2800">
                  <a:solidFill>
                    <a:srgbClr val="F4F4F4"/>
                  </a:solidFill>
                  <a:latin typeface="TT Commons Pro" panose="020B0103030102020204"/>
                </a:rPr>
                <a:t>Mechanisms, Algorithms, Examples,  &amp; Novelties</a:t>
              </a:r>
              <a:endParaRPr lang="en-US" sz="2800">
                <a:solidFill>
                  <a:srgbClr val="F4F4F4"/>
                </a:solidFill>
                <a:latin typeface="TT Commons Pro" panose="020B0103030102020204"/>
              </a:endParaRPr>
            </a:p>
          </p:txBody>
        </p:sp>
      </p:grpSp>
      <p:sp>
        <p:nvSpPr>
          <p:cNvPr id="7" name="TextBox 7"/>
          <p:cNvSpPr txBox="1"/>
          <p:nvPr/>
        </p:nvSpPr>
        <p:spPr>
          <a:xfrm>
            <a:off x="3275491" y="3283132"/>
            <a:ext cx="11441694" cy="546100"/>
          </a:xfrm>
          <a:prstGeom prst="rect">
            <a:avLst/>
          </a:prstGeom>
        </p:spPr>
        <p:txBody>
          <a:bodyPr lIns="0" tIns="0" rIns="0" bIns="0" rtlCol="0" anchor="t">
            <a:spAutoFit/>
          </a:bodyPr>
          <a:lstStyle/>
          <a:p>
            <a:pPr algn="ctr">
              <a:lnSpc>
                <a:spcPts val="4640"/>
              </a:lnSpc>
            </a:p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rot="0">
            <a:off x="401566" y="0"/>
            <a:ext cx="142711" cy="10287000"/>
            <a:chOff x="0" y="0"/>
            <a:chExt cx="190282" cy="13716000"/>
          </a:xfrm>
        </p:grpSpPr>
        <p:sp>
          <p:nvSpPr>
            <p:cNvPr id="3" name="AutoShape 3"/>
            <p:cNvSpPr/>
            <p:nvPr/>
          </p:nvSpPr>
          <p:spPr>
            <a:xfrm>
              <a:off x="88791" y="0"/>
              <a:ext cx="12700" cy="13716000"/>
            </a:xfrm>
            <a:prstGeom prst="rect">
              <a:avLst/>
            </a:prstGeom>
            <a:solidFill>
              <a:srgbClr val="DD211D"/>
            </a:solidFill>
          </p:spPr>
        </p:sp>
        <p:sp>
          <p:nvSpPr>
            <p:cNvPr id="4" name="AutoShape 4"/>
            <p:cNvSpPr/>
            <p:nvPr/>
          </p:nvSpPr>
          <p:spPr>
            <a:xfrm>
              <a:off x="0" y="5820971"/>
              <a:ext cx="190282" cy="2074059"/>
            </a:xfrm>
            <a:prstGeom prst="rect">
              <a:avLst/>
            </a:prstGeom>
            <a:solidFill>
              <a:srgbClr val="141414"/>
            </a:solidFill>
          </p:spPr>
        </p:sp>
      </p:grpSp>
      <p:sp>
        <p:nvSpPr>
          <p:cNvPr id="5" name="Freeform 5"/>
          <p:cNvSpPr/>
          <p:nvPr/>
        </p:nvSpPr>
        <p:spPr>
          <a:xfrm rot="5400000">
            <a:off x="-2060421" y="3089121"/>
            <a:ext cx="11646342" cy="5468100"/>
          </a:xfrm>
          <a:custGeom>
            <a:avLst/>
            <a:gdLst/>
            <a:ahLst/>
            <a:cxnLst/>
            <a:rect l="l" t="t" r="r" b="b"/>
            <a:pathLst>
              <a:path w="11646342" h="5468100">
                <a:moveTo>
                  <a:pt x="0" y="0"/>
                </a:moveTo>
                <a:lnTo>
                  <a:pt x="11646342" y="0"/>
                </a:lnTo>
                <a:lnTo>
                  <a:pt x="11646342" y="5468100"/>
                </a:lnTo>
                <a:lnTo>
                  <a:pt x="0" y="5468100"/>
                </a:lnTo>
                <a:lnTo>
                  <a:pt x="0" y="0"/>
                </a:lnTo>
                <a:close/>
              </a:path>
            </a:pathLst>
          </a:custGeom>
          <a:blipFill>
            <a:blip r:embed="rId1"/>
            <a:stretch>
              <a:fillRect/>
            </a:stretch>
          </a:blipFill>
        </p:spPr>
      </p:sp>
      <p:grpSp>
        <p:nvGrpSpPr>
          <p:cNvPr id="6" name="Group 6"/>
          <p:cNvGrpSpPr/>
          <p:nvPr/>
        </p:nvGrpSpPr>
        <p:grpSpPr>
          <a:xfrm rot="0">
            <a:off x="5677025" y="183210"/>
            <a:ext cx="11857541" cy="5380458"/>
            <a:chOff x="0" y="0"/>
            <a:chExt cx="15810055" cy="7173944"/>
          </a:xfrm>
        </p:grpSpPr>
        <p:sp>
          <p:nvSpPr>
            <p:cNvPr id="7" name="TextBox 7"/>
            <p:cNvSpPr txBox="1"/>
            <p:nvPr/>
          </p:nvSpPr>
          <p:spPr>
            <a:xfrm>
              <a:off x="0" y="95250"/>
              <a:ext cx="15810055" cy="5872057"/>
            </a:xfrm>
            <a:prstGeom prst="rect">
              <a:avLst/>
            </a:prstGeom>
          </p:spPr>
          <p:txBody>
            <a:bodyPr lIns="0" tIns="0" rIns="0" bIns="0" rtlCol="0" anchor="t">
              <a:spAutoFit/>
            </a:bodyPr>
            <a:lstStyle/>
            <a:p>
              <a:pPr algn="r">
                <a:lnSpc>
                  <a:spcPts val="11440"/>
                </a:lnSpc>
              </a:pPr>
              <a:r>
                <a:rPr lang="en-US" sz="10400" spc="-104">
                  <a:solidFill>
                    <a:srgbClr val="141414"/>
                  </a:solidFill>
                  <a:latin typeface="Poppins Bold" panose="02000000000000000000"/>
                </a:rPr>
                <a:t>Genome Function Prediction</a:t>
              </a:r>
              <a:endParaRPr lang="en-US" sz="10400" spc="-104">
                <a:solidFill>
                  <a:srgbClr val="141414"/>
                </a:solidFill>
                <a:latin typeface="Poppins Bold" panose="02000000000000000000"/>
              </a:endParaRPr>
            </a:p>
          </p:txBody>
        </p:sp>
        <p:sp>
          <p:nvSpPr>
            <p:cNvPr id="8" name="TextBox 8"/>
            <p:cNvSpPr txBox="1"/>
            <p:nvPr/>
          </p:nvSpPr>
          <p:spPr>
            <a:xfrm>
              <a:off x="1596127" y="6466342"/>
              <a:ext cx="14213928" cy="707602"/>
            </a:xfrm>
            <a:prstGeom prst="rect">
              <a:avLst/>
            </a:prstGeom>
          </p:spPr>
          <p:txBody>
            <a:bodyPr lIns="0" tIns="0" rIns="0" bIns="0" rtlCol="0" anchor="t">
              <a:spAutoFit/>
            </a:bodyPr>
            <a:lstStyle/>
            <a:p>
              <a:pPr algn="r">
                <a:lnSpc>
                  <a:spcPts val="4480"/>
                </a:lnSpc>
              </a:pPr>
              <a:r>
                <a:rPr lang="en-US" sz="3200">
                  <a:solidFill>
                    <a:srgbClr val="141414"/>
                  </a:solidFill>
                  <a:latin typeface="Poppins Light" panose="02000000000000000000"/>
                </a:rPr>
                <a:t>AND ITS MECHANISM</a:t>
              </a:r>
              <a:endParaRPr lang="en-US" sz="3200">
                <a:solidFill>
                  <a:srgbClr val="141414"/>
                </a:solidFill>
                <a:latin typeface="Poppins Light" panose="02000000000000000000"/>
              </a:endParaRPr>
            </a:p>
          </p:txBody>
        </p:sp>
      </p:grpSp>
      <p:sp>
        <p:nvSpPr>
          <p:cNvPr id="9" name="TextBox 9"/>
          <p:cNvSpPr txBox="1"/>
          <p:nvPr/>
        </p:nvSpPr>
        <p:spPr>
          <a:xfrm>
            <a:off x="8150488" y="6143940"/>
            <a:ext cx="9618543" cy="3636674"/>
          </a:xfrm>
          <a:prstGeom prst="rect">
            <a:avLst/>
          </a:prstGeom>
        </p:spPr>
        <p:txBody>
          <a:bodyPr lIns="0" tIns="0" rIns="0" bIns="0" rtlCol="0" anchor="t">
            <a:spAutoFit/>
          </a:bodyPr>
          <a:lstStyle/>
          <a:p>
            <a:pPr algn="r">
              <a:lnSpc>
                <a:spcPts val="4805"/>
              </a:lnSpc>
            </a:pPr>
            <a:r>
              <a:rPr lang="en-US" sz="3435">
                <a:solidFill>
                  <a:srgbClr val="141414"/>
                </a:solidFill>
                <a:latin typeface="Poppins Medium" panose="02000000000000000000"/>
              </a:rPr>
              <a:t>Functional genome prediction is the process of predicting how variations in the DNA can impact the functioning of the genes that ultimately results in the risk of developing some diseases.</a:t>
            </a:r>
            <a:endParaRPr lang="en-US" sz="3435">
              <a:solidFill>
                <a:srgbClr val="141414"/>
              </a:solidFill>
              <a:latin typeface="Poppins Medium" panose="02000000000000000000"/>
            </a:endParaRPr>
          </a:p>
          <a:p>
            <a:pPr algn="r">
              <a:lnSpc>
                <a:spcPts val="4805"/>
              </a:lnSpc>
            </a:p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grpSp>
        <p:nvGrpSpPr>
          <p:cNvPr id="2" name="Group 2"/>
          <p:cNvGrpSpPr/>
          <p:nvPr/>
        </p:nvGrpSpPr>
        <p:grpSpPr>
          <a:xfrm rot="-4444800">
            <a:off x="-2965448" y="-2089971"/>
            <a:ext cx="6933208" cy="6779285"/>
            <a:chOff x="0" y="0"/>
            <a:chExt cx="9244277" cy="9039047"/>
          </a:xfrm>
        </p:grpSpPr>
        <p:sp>
          <p:nvSpPr>
            <p:cNvPr id="3" name="Freeform 3"/>
            <p:cNvSpPr/>
            <p:nvPr/>
          </p:nvSpPr>
          <p:spPr>
            <a:xfrm rot="9346749">
              <a:off x="1448846" y="1064371"/>
              <a:ext cx="6671585" cy="6910305"/>
            </a:xfrm>
            <a:custGeom>
              <a:avLst/>
              <a:gdLst/>
              <a:ahLst/>
              <a:cxnLst/>
              <a:rect l="l" t="t" r="r" b="b"/>
              <a:pathLst>
                <a:path w="6671585" h="6910305">
                  <a:moveTo>
                    <a:pt x="0" y="0"/>
                  </a:moveTo>
                  <a:lnTo>
                    <a:pt x="6671585" y="0"/>
                  </a:lnTo>
                  <a:lnTo>
                    <a:pt x="6671585" y="6910305"/>
                  </a:lnTo>
                  <a:lnTo>
                    <a:pt x="0" y="6910305"/>
                  </a:lnTo>
                  <a:lnTo>
                    <a:pt x="0" y="0"/>
                  </a:lnTo>
                  <a:close/>
                </a:path>
              </a:pathLst>
            </a:custGeom>
            <a:blipFill>
              <a:blip r:embed="rId1"/>
              <a:stretch>
                <a:fillRect/>
              </a:stretch>
            </a:blipFill>
          </p:spPr>
        </p:sp>
        <p:sp>
          <p:nvSpPr>
            <p:cNvPr id="4" name="Freeform 4"/>
            <p:cNvSpPr/>
            <p:nvPr/>
          </p:nvSpPr>
          <p:spPr>
            <a:xfrm rot="7973893">
              <a:off x="1655542" y="1383965"/>
              <a:ext cx="1473554" cy="5162133"/>
            </a:xfrm>
            <a:custGeom>
              <a:avLst/>
              <a:gdLst/>
              <a:ahLst/>
              <a:cxnLst/>
              <a:rect l="l" t="t" r="r" b="b"/>
              <a:pathLst>
                <a:path w="1473554" h="5162133">
                  <a:moveTo>
                    <a:pt x="0" y="0"/>
                  </a:moveTo>
                  <a:lnTo>
                    <a:pt x="1473555" y="0"/>
                  </a:lnTo>
                  <a:lnTo>
                    <a:pt x="1473555" y="5162134"/>
                  </a:lnTo>
                  <a:lnTo>
                    <a:pt x="0" y="5162134"/>
                  </a:lnTo>
                  <a:lnTo>
                    <a:pt x="0" y="0"/>
                  </a:lnTo>
                  <a:close/>
                </a:path>
              </a:pathLst>
            </a:custGeom>
            <a:blipFill>
              <a:blip r:embed="rId2"/>
              <a:stretch>
                <a:fillRect/>
              </a:stretch>
            </a:blipFill>
          </p:spPr>
        </p:sp>
        <p:sp>
          <p:nvSpPr>
            <p:cNvPr id="5" name="Freeform 5"/>
            <p:cNvSpPr/>
            <p:nvPr/>
          </p:nvSpPr>
          <p:spPr>
            <a:xfrm rot="6633015">
              <a:off x="4162308" y="4367057"/>
              <a:ext cx="1473554" cy="2595980"/>
            </a:xfrm>
            <a:custGeom>
              <a:avLst/>
              <a:gdLst/>
              <a:ahLst/>
              <a:cxnLst/>
              <a:rect l="l" t="t" r="r" b="b"/>
              <a:pathLst>
                <a:path w="1473554" h="2595980">
                  <a:moveTo>
                    <a:pt x="0" y="0"/>
                  </a:moveTo>
                  <a:lnTo>
                    <a:pt x="1473554" y="0"/>
                  </a:lnTo>
                  <a:lnTo>
                    <a:pt x="1473554" y="2595980"/>
                  </a:lnTo>
                  <a:lnTo>
                    <a:pt x="0" y="2595980"/>
                  </a:lnTo>
                  <a:lnTo>
                    <a:pt x="0" y="0"/>
                  </a:lnTo>
                  <a:close/>
                </a:path>
              </a:pathLst>
            </a:custGeom>
            <a:blipFill>
              <a:blip r:embed="rId2"/>
              <a:stretch>
                <a:fillRect t="-98851"/>
              </a:stretch>
            </a:blipFill>
          </p:spPr>
        </p:sp>
        <p:sp>
          <p:nvSpPr>
            <p:cNvPr id="6" name="Freeform 6"/>
            <p:cNvSpPr/>
            <p:nvPr/>
          </p:nvSpPr>
          <p:spPr>
            <a:xfrm rot="4274293">
              <a:off x="6141488" y="4517808"/>
              <a:ext cx="1473554" cy="2595980"/>
            </a:xfrm>
            <a:custGeom>
              <a:avLst/>
              <a:gdLst/>
              <a:ahLst/>
              <a:cxnLst/>
              <a:rect l="l" t="t" r="r" b="b"/>
              <a:pathLst>
                <a:path w="1473554" h="2595980">
                  <a:moveTo>
                    <a:pt x="0" y="0"/>
                  </a:moveTo>
                  <a:lnTo>
                    <a:pt x="1473554" y="0"/>
                  </a:lnTo>
                  <a:lnTo>
                    <a:pt x="1473554" y="2595980"/>
                  </a:lnTo>
                  <a:lnTo>
                    <a:pt x="0" y="2595980"/>
                  </a:lnTo>
                  <a:lnTo>
                    <a:pt x="0" y="0"/>
                  </a:lnTo>
                  <a:close/>
                </a:path>
              </a:pathLst>
            </a:custGeom>
            <a:blipFill>
              <a:blip r:embed="rId2"/>
              <a:stretch>
                <a:fillRect t="-98851"/>
              </a:stretch>
            </a:blipFill>
          </p:spPr>
        </p:sp>
      </p:grpSp>
      <p:grpSp>
        <p:nvGrpSpPr>
          <p:cNvPr id="7" name="Group 7"/>
          <p:cNvGrpSpPr/>
          <p:nvPr/>
        </p:nvGrpSpPr>
        <p:grpSpPr>
          <a:xfrm rot="6486601">
            <a:off x="14586932" y="5605492"/>
            <a:ext cx="6933208" cy="6779285"/>
            <a:chOff x="0" y="0"/>
            <a:chExt cx="9244277" cy="9039047"/>
          </a:xfrm>
        </p:grpSpPr>
        <p:sp>
          <p:nvSpPr>
            <p:cNvPr id="8" name="Freeform 8"/>
            <p:cNvSpPr/>
            <p:nvPr/>
          </p:nvSpPr>
          <p:spPr>
            <a:xfrm rot="9346749">
              <a:off x="1448846" y="1064371"/>
              <a:ext cx="6671585" cy="6910305"/>
            </a:xfrm>
            <a:custGeom>
              <a:avLst/>
              <a:gdLst/>
              <a:ahLst/>
              <a:cxnLst/>
              <a:rect l="l" t="t" r="r" b="b"/>
              <a:pathLst>
                <a:path w="6671585" h="6910305">
                  <a:moveTo>
                    <a:pt x="0" y="0"/>
                  </a:moveTo>
                  <a:lnTo>
                    <a:pt x="6671585" y="0"/>
                  </a:lnTo>
                  <a:lnTo>
                    <a:pt x="6671585" y="6910305"/>
                  </a:lnTo>
                  <a:lnTo>
                    <a:pt x="0" y="6910305"/>
                  </a:lnTo>
                  <a:lnTo>
                    <a:pt x="0" y="0"/>
                  </a:lnTo>
                  <a:close/>
                </a:path>
              </a:pathLst>
            </a:custGeom>
            <a:blipFill>
              <a:blip r:embed="rId1"/>
              <a:stretch>
                <a:fillRect/>
              </a:stretch>
            </a:blipFill>
          </p:spPr>
        </p:sp>
        <p:sp>
          <p:nvSpPr>
            <p:cNvPr id="9" name="Freeform 9"/>
            <p:cNvSpPr/>
            <p:nvPr/>
          </p:nvSpPr>
          <p:spPr>
            <a:xfrm rot="7973893">
              <a:off x="1655542" y="1383965"/>
              <a:ext cx="1473554" cy="5162133"/>
            </a:xfrm>
            <a:custGeom>
              <a:avLst/>
              <a:gdLst/>
              <a:ahLst/>
              <a:cxnLst/>
              <a:rect l="l" t="t" r="r" b="b"/>
              <a:pathLst>
                <a:path w="1473554" h="5162133">
                  <a:moveTo>
                    <a:pt x="0" y="0"/>
                  </a:moveTo>
                  <a:lnTo>
                    <a:pt x="1473555" y="0"/>
                  </a:lnTo>
                  <a:lnTo>
                    <a:pt x="1473555" y="5162134"/>
                  </a:lnTo>
                  <a:lnTo>
                    <a:pt x="0" y="5162134"/>
                  </a:lnTo>
                  <a:lnTo>
                    <a:pt x="0" y="0"/>
                  </a:lnTo>
                  <a:close/>
                </a:path>
              </a:pathLst>
            </a:custGeom>
            <a:blipFill>
              <a:blip r:embed="rId2"/>
              <a:stretch>
                <a:fillRect/>
              </a:stretch>
            </a:blipFill>
          </p:spPr>
        </p:sp>
        <p:sp>
          <p:nvSpPr>
            <p:cNvPr id="10" name="Freeform 10"/>
            <p:cNvSpPr/>
            <p:nvPr/>
          </p:nvSpPr>
          <p:spPr>
            <a:xfrm rot="6633015">
              <a:off x="4162308" y="4367057"/>
              <a:ext cx="1473554" cy="2595980"/>
            </a:xfrm>
            <a:custGeom>
              <a:avLst/>
              <a:gdLst/>
              <a:ahLst/>
              <a:cxnLst/>
              <a:rect l="l" t="t" r="r" b="b"/>
              <a:pathLst>
                <a:path w="1473554" h="2595980">
                  <a:moveTo>
                    <a:pt x="0" y="0"/>
                  </a:moveTo>
                  <a:lnTo>
                    <a:pt x="1473554" y="0"/>
                  </a:lnTo>
                  <a:lnTo>
                    <a:pt x="1473554" y="2595980"/>
                  </a:lnTo>
                  <a:lnTo>
                    <a:pt x="0" y="2595980"/>
                  </a:lnTo>
                  <a:lnTo>
                    <a:pt x="0" y="0"/>
                  </a:lnTo>
                  <a:close/>
                </a:path>
              </a:pathLst>
            </a:custGeom>
            <a:blipFill>
              <a:blip r:embed="rId2"/>
              <a:stretch>
                <a:fillRect t="-98851"/>
              </a:stretch>
            </a:blipFill>
          </p:spPr>
        </p:sp>
        <p:sp>
          <p:nvSpPr>
            <p:cNvPr id="11" name="Freeform 11"/>
            <p:cNvSpPr/>
            <p:nvPr/>
          </p:nvSpPr>
          <p:spPr>
            <a:xfrm rot="4274293">
              <a:off x="6141488" y="4517808"/>
              <a:ext cx="1473554" cy="2595980"/>
            </a:xfrm>
            <a:custGeom>
              <a:avLst/>
              <a:gdLst/>
              <a:ahLst/>
              <a:cxnLst/>
              <a:rect l="l" t="t" r="r" b="b"/>
              <a:pathLst>
                <a:path w="1473554" h="2595980">
                  <a:moveTo>
                    <a:pt x="0" y="0"/>
                  </a:moveTo>
                  <a:lnTo>
                    <a:pt x="1473554" y="0"/>
                  </a:lnTo>
                  <a:lnTo>
                    <a:pt x="1473554" y="2595980"/>
                  </a:lnTo>
                  <a:lnTo>
                    <a:pt x="0" y="2595980"/>
                  </a:lnTo>
                  <a:lnTo>
                    <a:pt x="0" y="0"/>
                  </a:lnTo>
                  <a:close/>
                </a:path>
              </a:pathLst>
            </a:custGeom>
            <a:blipFill>
              <a:blip r:embed="rId2"/>
              <a:stretch>
                <a:fillRect t="-98851"/>
              </a:stretch>
            </a:blipFill>
          </p:spPr>
        </p:sp>
      </p:grpSp>
      <p:sp>
        <p:nvSpPr>
          <p:cNvPr id="12" name="TextBox 12"/>
          <p:cNvSpPr txBox="1"/>
          <p:nvPr/>
        </p:nvSpPr>
        <p:spPr>
          <a:xfrm>
            <a:off x="3372267" y="430674"/>
            <a:ext cx="11543466"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panose="020B0803030501040103"/>
              </a:rPr>
              <a:t>Typical Mechanisms</a:t>
            </a:r>
            <a:endParaRPr lang="en-US" sz="9200">
              <a:solidFill>
                <a:srgbClr val="FFFFFF"/>
              </a:solidFill>
              <a:latin typeface="Canva Sans Bold" panose="020B0803030501040103"/>
            </a:endParaRPr>
          </a:p>
        </p:txBody>
      </p:sp>
      <p:sp>
        <p:nvSpPr>
          <p:cNvPr id="13" name="Freeform 13"/>
          <p:cNvSpPr/>
          <p:nvPr/>
        </p:nvSpPr>
        <p:spPr>
          <a:xfrm>
            <a:off x="2518789" y="2558118"/>
            <a:ext cx="13250422" cy="6437017"/>
          </a:xfrm>
          <a:custGeom>
            <a:avLst/>
            <a:gdLst/>
            <a:ahLst/>
            <a:cxnLst/>
            <a:rect l="l" t="t" r="r" b="b"/>
            <a:pathLst>
              <a:path w="13250422" h="6437017">
                <a:moveTo>
                  <a:pt x="0" y="0"/>
                </a:moveTo>
                <a:lnTo>
                  <a:pt x="13250422" y="0"/>
                </a:lnTo>
                <a:lnTo>
                  <a:pt x="13250422" y="6437017"/>
                </a:lnTo>
                <a:lnTo>
                  <a:pt x="0" y="6437017"/>
                </a:lnTo>
                <a:lnTo>
                  <a:pt x="0" y="0"/>
                </a:lnTo>
                <a:close/>
              </a:path>
            </a:pathLst>
          </a:custGeom>
          <a:blipFill>
            <a:blip r:embed="rId3"/>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a:off x="17310730" y="7678030"/>
            <a:ext cx="977270" cy="2388882"/>
          </a:xfrm>
          <a:custGeom>
            <a:avLst/>
            <a:gdLst/>
            <a:ahLst/>
            <a:cxnLst/>
            <a:rect l="l" t="t" r="r" b="b"/>
            <a:pathLst>
              <a:path w="977270" h="2388882">
                <a:moveTo>
                  <a:pt x="0" y="0"/>
                </a:moveTo>
                <a:lnTo>
                  <a:pt x="977270" y="0"/>
                </a:lnTo>
                <a:lnTo>
                  <a:pt x="977270" y="2388882"/>
                </a:lnTo>
                <a:lnTo>
                  <a:pt x="0" y="2388882"/>
                </a:lnTo>
                <a:lnTo>
                  <a:pt x="0" y="0"/>
                </a:lnTo>
                <a:close/>
              </a:path>
            </a:pathLst>
          </a:custGeom>
          <a:blipFill>
            <a:blip r:embed="rId1"/>
            <a:stretch>
              <a:fillRect/>
            </a:stretch>
          </a:blipFill>
        </p:spPr>
      </p:sp>
      <p:sp>
        <p:nvSpPr>
          <p:cNvPr id="3" name="Freeform 3"/>
          <p:cNvSpPr/>
          <p:nvPr/>
        </p:nvSpPr>
        <p:spPr>
          <a:xfrm rot="-439273">
            <a:off x="156120" y="533609"/>
            <a:ext cx="1090477" cy="2520009"/>
          </a:xfrm>
          <a:custGeom>
            <a:avLst/>
            <a:gdLst/>
            <a:ahLst/>
            <a:cxnLst/>
            <a:rect l="l" t="t" r="r" b="b"/>
            <a:pathLst>
              <a:path w="1090477" h="2520009">
                <a:moveTo>
                  <a:pt x="0" y="0"/>
                </a:moveTo>
                <a:lnTo>
                  <a:pt x="1090476" y="0"/>
                </a:lnTo>
                <a:lnTo>
                  <a:pt x="1090476" y="2520009"/>
                </a:lnTo>
                <a:lnTo>
                  <a:pt x="0" y="2520009"/>
                </a:lnTo>
                <a:lnTo>
                  <a:pt x="0" y="0"/>
                </a:lnTo>
                <a:close/>
              </a:path>
            </a:pathLst>
          </a:custGeom>
          <a:blipFill>
            <a:blip r:embed="rId2"/>
            <a:stretch>
              <a:fillRect/>
            </a:stretch>
          </a:blipFill>
        </p:spPr>
      </p:sp>
      <p:sp>
        <p:nvSpPr>
          <p:cNvPr id="4" name="Freeform 4"/>
          <p:cNvSpPr/>
          <p:nvPr/>
        </p:nvSpPr>
        <p:spPr>
          <a:xfrm>
            <a:off x="839314" y="2383464"/>
            <a:ext cx="16609372" cy="6874836"/>
          </a:xfrm>
          <a:custGeom>
            <a:avLst/>
            <a:gdLst/>
            <a:ahLst/>
            <a:cxnLst/>
            <a:rect l="l" t="t" r="r" b="b"/>
            <a:pathLst>
              <a:path w="16609372" h="6874836">
                <a:moveTo>
                  <a:pt x="0" y="0"/>
                </a:moveTo>
                <a:lnTo>
                  <a:pt x="16609372" y="0"/>
                </a:lnTo>
                <a:lnTo>
                  <a:pt x="16609372" y="6874836"/>
                </a:lnTo>
                <a:lnTo>
                  <a:pt x="0" y="6874836"/>
                </a:lnTo>
                <a:lnTo>
                  <a:pt x="0" y="0"/>
                </a:lnTo>
                <a:close/>
              </a:path>
            </a:pathLst>
          </a:custGeom>
          <a:blipFill>
            <a:blip r:embed="rId3"/>
            <a:stretch>
              <a:fillRect/>
            </a:stretch>
          </a:blipFill>
        </p:spPr>
      </p:sp>
      <p:sp>
        <p:nvSpPr>
          <p:cNvPr id="5" name="TextBox 5"/>
          <p:cNvSpPr txBox="1"/>
          <p:nvPr/>
        </p:nvSpPr>
        <p:spPr>
          <a:xfrm>
            <a:off x="3372267" y="430674"/>
            <a:ext cx="11543466"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panose="020B0803030501040103"/>
              </a:rPr>
              <a:t>Typical Mechanisms</a:t>
            </a:r>
            <a:endParaRPr lang="en-US" sz="9200">
              <a:solidFill>
                <a:srgbClr val="FFFFFF"/>
              </a:solidFill>
              <a:latin typeface="Canva Sans Bold" panose="020B08030305010401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rot="-518016">
            <a:off x="149755" y="7729934"/>
            <a:ext cx="892531" cy="2062572"/>
          </a:xfrm>
          <a:custGeom>
            <a:avLst/>
            <a:gdLst/>
            <a:ahLst/>
            <a:cxnLst/>
            <a:rect l="l" t="t" r="r" b="b"/>
            <a:pathLst>
              <a:path w="892531" h="2062572">
                <a:moveTo>
                  <a:pt x="0" y="0"/>
                </a:moveTo>
                <a:lnTo>
                  <a:pt x="892531" y="0"/>
                </a:lnTo>
                <a:lnTo>
                  <a:pt x="892531" y="2062572"/>
                </a:lnTo>
                <a:lnTo>
                  <a:pt x="0" y="2062572"/>
                </a:lnTo>
                <a:lnTo>
                  <a:pt x="0" y="0"/>
                </a:lnTo>
                <a:close/>
              </a:path>
            </a:pathLst>
          </a:custGeom>
          <a:blipFill>
            <a:blip r:embed="rId1"/>
            <a:stretch>
              <a:fillRect/>
            </a:stretch>
          </a:blipFill>
        </p:spPr>
      </p:sp>
      <p:sp>
        <p:nvSpPr>
          <p:cNvPr id="3" name="Freeform 3"/>
          <p:cNvSpPr/>
          <p:nvPr/>
        </p:nvSpPr>
        <p:spPr>
          <a:xfrm>
            <a:off x="2518789" y="2987005"/>
            <a:ext cx="13250422" cy="6437017"/>
          </a:xfrm>
          <a:custGeom>
            <a:avLst/>
            <a:gdLst/>
            <a:ahLst/>
            <a:cxnLst/>
            <a:rect l="l" t="t" r="r" b="b"/>
            <a:pathLst>
              <a:path w="13250422" h="6437017">
                <a:moveTo>
                  <a:pt x="0" y="0"/>
                </a:moveTo>
                <a:lnTo>
                  <a:pt x="13250422" y="0"/>
                </a:lnTo>
                <a:lnTo>
                  <a:pt x="13250422" y="6437017"/>
                </a:lnTo>
                <a:lnTo>
                  <a:pt x="0" y="6437017"/>
                </a:lnTo>
                <a:lnTo>
                  <a:pt x="0" y="0"/>
                </a:lnTo>
                <a:close/>
              </a:path>
            </a:pathLst>
          </a:custGeom>
          <a:blipFill>
            <a:blip r:embed="rId2"/>
            <a:stretch>
              <a:fillRect/>
            </a:stretch>
          </a:blipFill>
        </p:spPr>
      </p:sp>
      <p:sp>
        <p:nvSpPr>
          <p:cNvPr id="4" name="Freeform 4"/>
          <p:cNvSpPr/>
          <p:nvPr/>
        </p:nvSpPr>
        <p:spPr>
          <a:xfrm rot="224391">
            <a:off x="1443532" y="7607600"/>
            <a:ext cx="956915" cy="2211358"/>
          </a:xfrm>
          <a:custGeom>
            <a:avLst/>
            <a:gdLst/>
            <a:ahLst/>
            <a:cxnLst/>
            <a:rect l="l" t="t" r="r" b="b"/>
            <a:pathLst>
              <a:path w="956915" h="2211358">
                <a:moveTo>
                  <a:pt x="0" y="0"/>
                </a:moveTo>
                <a:lnTo>
                  <a:pt x="956915" y="0"/>
                </a:lnTo>
                <a:lnTo>
                  <a:pt x="956915" y="2211357"/>
                </a:lnTo>
                <a:lnTo>
                  <a:pt x="0" y="2211357"/>
                </a:lnTo>
                <a:lnTo>
                  <a:pt x="0" y="0"/>
                </a:lnTo>
                <a:close/>
              </a:path>
            </a:pathLst>
          </a:custGeom>
          <a:blipFill>
            <a:blip r:embed="rId1"/>
            <a:stretch>
              <a:fillRect/>
            </a:stretch>
          </a:blipFill>
        </p:spPr>
      </p:sp>
      <p:sp>
        <p:nvSpPr>
          <p:cNvPr id="5" name="TextBox 5"/>
          <p:cNvSpPr txBox="1"/>
          <p:nvPr/>
        </p:nvSpPr>
        <p:spPr>
          <a:xfrm>
            <a:off x="3372267" y="430674"/>
            <a:ext cx="11543466"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panose="020B0803030501040103"/>
              </a:rPr>
              <a:t>Typical Mechanisms</a:t>
            </a:r>
            <a:endParaRPr lang="en-US" sz="9200">
              <a:solidFill>
                <a:srgbClr val="FFFFFF"/>
              </a:solidFill>
              <a:latin typeface="Canva Sans Bold" panose="020B08030305010401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a:off x="790281" y="1028700"/>
            <a:ext cx="4599900" cy="9656279"/>
          </a:xfrm>
          <a:custGeom>
            <a:avLst/>
            <a:gdLst/>
            <a:ahLst/>
            <a:cxnLst/>
            <a:rect l="l" t="t" r="r" b="b"/>
            <a:pathLst>
              <a:path w="4599900" h="9656279">
                <a:moveTo>
                  <a:pt x="0" y="0"/>
                </a:moveTo>
                <a:lnTo>
                  <a:pt x="4599900" y="0"/>
                </a:lnTo>
                <a:lnTo>
                  <a:pt x="4599900" y="9656279"/>
                </a:lnTo>
                <a:lnTo>
                  <a:pt x="0" y="965627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3783973" y="1499408"/>
            <a:ext cx="10720054" cy="9115034"/>
          </a:xfrm>
          <a:prstGeom prst="rect">
            <a:avLst/>
          </a:prstGeom>
        </p:spPr>
        <p:txBody>
          <a:bodyPr lIns="0" tIns="0" rIns="0" bIns="0" rtlCol="0" anchor="t">
            <a:spAutoFit/>
          </a:bodyPr>
          <a:lstStyle/>
          <a:p>
            <a:pPr marL="925195" lvl="1" indent="-462915" algn="l">
              <a:lnSpc>
                <a:spcPts val="6000"/>
              </a:lnSpc>
              <a:buFont typeface="Arial" panose="020B0604020202020204"/>
              <a:buChar char="•"/>
            </a:pPr>
            <a:r>
              <a:rPr lang="en-US" sz="4285">
                <a:solidFill>
                  <a:srgbClr val="FFFFFF"/>
                </a:solidFill>
                <a:latin typeface="Canva Sans Bold" panose="020B0803030501040103"/>
              </a:rPr>
              <a:t>Introduction</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Objective statement</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Literature Review</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Propose</a:t>
            </a:r>
            <a:r>
              <a:rPr lang="en-US" sz="4285">
                <a:solidFill>
                  <a:srgbClr val="FFFFFF"/>
                </a:solidFill>
                <a:latin typeface="Canva Sans Bold" panose="020B0803030501040103"/>
              </a:rPr>
              <a:t>d work</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Modules &amp; Explanation</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Real time usage</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Hardware &amp; software requirements</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Overall system architecture diagram</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Project timeline chart</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References</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Conclusion</a:t>
            </a:r>
            <a:endParaRPr lang="en-US" sz="4285">
              <a:solidFill>
                <a:srgbClr val="FFFFFF"/>
              </a:solidFill>
              <a:latin typeface="Canva Sans Bold" panose="020B0803030501040103"/>
            </a:endParaRPr>
          </a:p>
          <a:p>
            <a:pPr algn="l">
              <a:lnSpc>
                <a:spcPts val="6000"/>
              </a:lnSpc>
            </a:pPr>
          </a:p>
        </p:txBody>
      </p:sp>
      <p:sp>
        <p:nvSpPr>
          <p:cNvPr id="5" name="Freeform 5"/>
          <p:cNvSpPr/>
          <p:nvPr/>
        </p:nvSpPr>
        <p:spPr>
          <a:xfrm>
            <a:off x="11532296" y="182428"/>
            <a:ext cx="1517915" cy="1269214"/>
          </a:xfrm>
          <a:custGeom>
            <a:avLst/>
            <a:gdLst/>
            <a:ahLst/>
            <a:cxnLst/>
            <a:rect l="l" t="t" r="r" b="b"/>
            <a:pathLst>
              <a:path w="1517915" h="1269214">
                <a:moveTo>
                  <a:pt x="0" y="0"/>
                </a:moveTo>
                <a:lnTo>
                  <a:pt x="1517916" y="0"/>
                </a:lnTo>
                <a:lnTo>
                  <a:pt x="1517916" y="1269214"/>
                </a:lnTo>
                <a:lnTo>
                  <a:pt x="0" y="1269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713590">
            <a:off x="17144107" y="-1240365"/>
            <a:ext cx="3725764" cy="4114800"/>
          </a:xfrm>
          <a:custGeom>
            <a:avLst/>
            <a:gdLst/>
            <a:ahLst/>
            <a:cxnLst/>
            <a:rect l="l" t="t" r="r" b="b"/>
            <a:pathLst>
              <a:path w="3725764" h="4114800">
                <a:moveTo>
                  <a:pt x="0" y="0"/>
                </a:moveTo>
                <a:lnTo>
                  <a:pt x="3725765" y="0"/>
                </a:lnTo>
                <a:lnTo>
                  <a:pt x="372576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1532296" y="7650754"/>
            <a:ext cx="2609548" cy="2415018"/>
          </a:xfrm>
          <a:custGeom>
            <a:avLst/>
            <a:gdLst/>
            <a:ahLst/>
            <a:cxnLst/>
            <a:rect l="l" t="t" r="r" b="b"/>
            <a:pathLst>
              <a:path w="2609548" h="2415018">
                <a:moveTo>
                  <a:pt x="0" y="0"/>
                </a:moveTo>
                <a:lnTo>
                  <a:pt x="2609548" y="0"/>
                </a:lnTo>
                <a:lnTo>
                  <a:pt x="2609548" y="2415018"/>
                </a:lnTo>
                <a:lnTo>
                  <a:pt x="0" y="24150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761129">
            <a:off x="9505010" y="2675099"/>
            <a:ext cx="2298618" cy="1914122"/>
          </a:xfrm>
          <a:custGeom>
            <a:avLst/>
            <a:gdLst/>
            <a:ahLst/>
            <a:cxnLst/>
            <a:rect l="l" t="t" r="r" b="b"/>
            <a:pathLst>
              <a:path w="2298618" h="1914122">
                <a:moveTo>
                  <a:pt x="0" y="0"/>
                </a:moveTo>
                <a:lnTo>
                  <a:pt x="2298617" y="0"/>
                </a:lnTo>
                <a:lnTo>
                  <a:pt x="2298617" y="1914121"/>
                </a:lnTo>
                <a:lnTo>
                  <a:pt x="0" y="19141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6950594" y="-200025"/>
            <a:ext cx="4386812" cy="1834095"/>
          </a:xfrm>
          <a:prstGeom prst="rect">
            <a:avLst/>
          </a:prstGeom>
        </p:spPr>
        <p:txBody>
          <a:bodyPr lIns="0" tIns="0" rIns="0" bIns="0" rtlCol="0" anchor="t">
            <a:spAutoFit/>
          </a:bodyPr>
          <a:lstStyle/>
          <a:p>
            <a:pPr algn="ctr">
              <a:lnSpc>
                <a:spcPts val="15085"/>
              </a:lnSpc>
            </a:pPr>
            <a:r>
              <a:rPr lang="en-US" sz="10775">
                <a:solidFill>
                  <a:srgbClr val="FFFFFF"/>
                </a:solidFill>
                <a:latin typeface="Canva Sans Bold" panose="020B0803030501040103"/>
              </a:rPr>
              <a:t>GUIDE</a:t>
            </a:r>
            <a:endParaRPr lang="en-US" sz="10775">
              <a:solidFill>
                <a:srgbClr val="FFFFFF"/>
              </a:solidFill>
              <a:latin typeface="Canva Sans Bold" panose="020B0803030501040103"/>
            </a:endParaRPr>
          </a:p>
        </p:txBody>
      </p:sp>
      <p:sp>
        <p:nvSpPr>
          <p:cNvPr id="10" name="Freeform 10"/>
          <p:cNvSpPr/>
          <p:nvPr/>
        </p:nvSpPr>
        <p:spPr>
          <a:xfrm rot="3063410">
            <a:off x="8535850" y="8858263"/>
            <a:ext cx="1574088" cy="1310786"/>
          </a:xfrm>
          <a:custGeom>
            <a:avLst/>
            <a:gdLst/>
            <a:ahLst/>
            <a:cxnLst/>
            <a:rect l="l" t="t" r="r" b="b"/>
            <a:pathLst>
              <a:path w="1574088" h="1310786">
                <a:moveTo>
                  <a:pt x="0" y="0"/>
                </a:moveTo>
                <a:lnTo>
                  <a:pt x="1574089" y="0"/>
                </a:lnTo>
                <a:lnTo>
                  <a:pt x="1574089" y="1310787"/>
                </a:lnTo>
                <a:lnTo>
                  <a:pt x="0" y="13107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9069222">
            <a:off x="11601839" y="4571036"/>
            <a:ext cx="1640339" cy="1518059"/>
          </a:xfrm>
          <a:custGeom>
            <a:avLst/>
            <a:gdLst/>
            <a:ahLst/>
            <a:cxnLst/>
            <a:rect l="l" t="t" r="r" b="b"/>
            <a:pathLst>
              <a:path w="1640339" h="1518059">
                <a:moveTo>
                  <a:pt x="0" y="0"/>
                </a:moveTo>
                <a:lnTo>
                  <a:pt x="1640339" y="0"/>
                </a:lnTo>
                <a:lnTo>
                  <a:pt x="1640339" y="1518059"/>
                </a:lnTo>
                <a:lnTo>
                  <a:pt x="0" y="15180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1831558">
            <a:off x="15620161" y="1397393"/>
            <a:ext cx="1574088" cy="1310786"/>
          </a:xfrm>
          <a:custGeom>
            <a:avLst/>
            <a:gdLst/>
            <a:ahLst/>
            <a:cxnLst/>
            <a:rect l="l" t="t" r="r" b="b"/>
            <a:pathLst>
              <a:path w="1574088" h="1310786">
                <a:moveTo>
                  <a:pt x="0" y="0"/>
                </a:moveTo>
                <a:lnTo>
                  <a:pt x="1574088" y="0"/>
                </a:lnTo>
                <a:lnTo>
                  <a:pt x="1574088" y="1310786"/>
                </a:lnTo>
                <a:lnTo>
                  <a:pt x="0" y="13107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9520693">
            <a:off x="12639482" y="700814"/>
            <a:ext cx="1622614" cy="1501656"/>
          </a:xfrm>
          <a:custGeom>
            <a:avLst/>
            <a:gdLst/>
            <a:ahLst/>
            <a:cxnLst/>
            <a:rect l="l" t="t" r="r" b="b"/>
            <a:pathLst>
              <a:path w="1622614" h="1501656">
                <a:moveTo>
                  <a:pt x="0" y="0"/>
                </a:moveTo>
                <a:lnTo>
                  <a:pt x="1622614" y="0"/>
                </a:lnTo>
                <a:lnTo>
                  <a:pt x="1622614" y="1501656"/>
                </a:lnTo>
                <a:lnTo>
                  <a:pt x="0" y="15016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rot="2550361">
            <a:off x="17553404" y="7005747"/>
            <a:ext cx="1622614" cy="1501656"/>
          </a:xfrm>
          <a:custGeom>
            <a:avLst/>
            <a:gdLst/>
            <a:ahLst/>
            <a:cxnLst/>
            <a:rect l="l" t="t" r="r" b="b"/>
            <a:pathLst>
              <a:path w="1622614" h="1501656">
                <a:moveTo>
                  <a:pt x="0" y="0"/>
                </a:moveTo>
                <a:lnTo>
                  <a:pt x="1622614" y="0"/>
                </a:lnTo>
                <a:lnTo>
                  <a:pt x="1622614" y="1501655"/>
                </a:lnTo>
                <a:lnTo>
                  <a:pt x="0" y="1501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a:off x="14590825" y="6770501"/>
            <a:ext cx="4007021" cy="4043783"/>
          </a:xfrm>
          <a:custGeom>
            <a:avLst/>
            <a:gdLst/>
            <a:ahLst/>
            <a:cxnLst/>
            <a:rect l="l" t="t" r="r" b="b"/>
            <a:pathLst>
              <a:path w="4007021" h="4043783">
                <a:moveTo>
                  <a:pt x="0" y="0"/>
                </a:moveTo>
                <a:lnTo>
                  <a:pt x="4007021" y="0"/>
                </a:lnTo>
                <a:lnTo>
                  <a:pt x="4007021" y="4043783"/>
                </a:lnTo>
                <a:lnTo>
                  <a:pt x="0" y="404378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2047875" y="588217"/>
            <a:ext cx="12830442" cy="795274"/>
          </a:xfrm>
          <a:prstGeom prst="rect">
            <a:avLst/>
          </a:prstGeom>
        </p:spPr>
        <p:txBody>
          <a:bodyPr lIns="0" tIns="0" rIns="0" bIns="0" rtlCol="0" anchor="t">
            <a:spAutoFit/>
          </a:bodyPr>
          <a:lstStyle/>
          <a:p>
            <a:pPr marL="0" lvl="0" indent="0" algn="l">
              <a:lnSpc>
                <a:spcPts val="6565"/>
              </a:lnSpc>
              <a:spcBef>
                <a:spcPct val="0"/>
              </a:spcBef>
            </a:pPr>
            <a:r>
              <a:rPr lang="en-US" sz="4690">
                <a:solidFill>
                  <a:srgbClr val="FFFFFF"/>
                </a:solidFill>
                <a:latin typeface="Canva Sans Bold" panose="020B0803030501040103"/>
              </a:rPr>
              <a:t>eg:Type 2 Diabetes risk Prediction:-</a:t>
            </a:r>
            <a:endParaRPr lang="en-US" sz="4690">
              <a:solidFill>
                <a:srgbClr val="FFFFFF"/>
              </a:solidFill>
              <a:latin typeface="Canva Sans Bold" panose="020B0803030501040103"/>
            </a:endParaRPr>
          </a:p>
        </p:txBody>
      </p:sp>
      <p:sp>
        <p:nvSpPr>
          <p:cNvPr id="4" name="TextBox 4"/>
          <p:cNvSpPr txBox="1"/>
          <p:nvPr/>
        </p:nvSpPr>
        <p:spPr>
          <a:xfrm>
            <a:off x="1028700" y="2148926"/>
            <a:ext cx="16230600" cy="4938451"/>
          </a:xfrm>
          <a:prstGeom prst="rect">
            <a:avLst/>
          </a:prstGeom>
        </p:spPr>
        <p:txBody>
          <a:bodyPr lIns="0" tIns="0" rIns="0" bIns="0" rtlCol="0" anchor="t">
            <a:spAutoFit/>
          </a:bodyPr>
          <a:lstStyle/>
          <a:p>
            <a:pPr marL="0" lvl="0" indent="0" algn="l">
              <a:lnSpc>
                <a:spcPts val="6565"/>
              </a:lnSpc>
              <a:spcBef>
                <a:spcPct val="0"/>
              </a:spcBef>
            </a:pPr>
            <a:r>
              <a:rPr lang="en-US" sz="4690">
                <a:solidFill>
                  <a:srgbClr val="FFFFFF"/>
                </a:solidFill>
                <a:latin typeface="Canva Sans" panose="020B0503030501040103"/>
              </a:rPr>
              <a:t>Our model also improves the accuracy of predicting the risk of Type-2 Diabetes. Now, this integrates the genomic annotations with the GWAS statistics which is related to Type-2 Diabetes. By applying these annotations into the prediction model, this will improve the accuracy, as compared to conventional methods.</a:t>
            </a:r>
            <a:endParaRPr lang="en-US" sz="4690">
              <a:solidFill>
                <a:srgbClr val="FFFFFF"/>
              </a:solidFill>
              <a:latin typeface="Canva Sans" panose="020B050303050104010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rot="0">
            <a:off x="401566" y="0"/>
            <a:ext cx="142711" cy="10287000"/>
            <a:chOff x="0" y="0"/>
            <a:chExt cx="190282" cy="13716000"/>
          </a:xfrm>
        </p:grpSpPr>
        <p:sp>
          <p:nvSpPr>
            <p:cNvPr id="3" name="AutoShape 3"/>
            <p:cNvSpPr/>
            <p:nvPr/>
          </p:nvSpPr>
          <p:spPr>
            <a:xfrm>
              <a:off x="88791" y="0"/>
              <a:ext cx="12700" cy="13716000"/>
            </a:xfrm>
            <a:prstGeom prst="rect">
              <a:avLst/>
            </a:prstGeom>
            <a:solidFill>
              <a:srgbClr val="DD211D"/>
            </a:solidFill>
          </p:spPr>
        </p:sp>
        <p:sp>
          <p:nvSpPr>
            <p:cNvPr id="4" name="AutoShape 4"/>
            <p:cNvSpPr/>
            <p:nvPr/>
          </p:nvSpPr>
          <p:spPr>
            <a:xfrm>
              <a:off x="0" y="5820971"/>
              <a:ext cx="190282" cy="2074059"/>
            </a:xfrm>
            <a:prstGeom prst="rect">
              <a:avLst/>
            </a:prstGeom>
            <a:solidFill>
              <a:srgbClr val="141414"/>
            </a:solidFill>
          </p:spPr>
        </p:sp>
      </p:grpSp>
      <p:sp>
        <p:nvSpPr>
          <p:cNvPr id="5" name="Freeform 5"/>
          <p:cNvSpPr/>
          <p:nvPr/>
        </p:nvSpPr>
        <p:spPr>
          <a:xfrm>
            <a:off x="843343" y="-131819"/>
            <a:ext cx="7854157" cy="10550638"/>
          </a:xfrm>
          <a:custGeom>
            <a:avLst/>
            <a:gdLst/>
            <a:ahLst/>
            <a:cxnLst/>
            <a:rect l="l" t="t" r="r" b="b"/>
            <a:pathLst>
              <a:path w="7854157" h="10550638">
                <a:moveTo>
                  <a:pt x="0" y="0"/>
                </a:moveTo>
                <a:lnTo>
                  <a:pt x="7854157" y="0"/>
                </a:lnTo>
                <a:lnTo>
                  <a:pt x="7854157" y="10550638"/>
                </a:lnTo>
                <a:lnTo>
                  <a:pt x="0" y="10550638"/>
                </a:lnTo>
                <a:lnTo>
                  <a:pt x="0" y="0"/>
                </a:lnTo>
                <a:close/>
              </a:path>
            </a:pathLst>
          </a:custGeom>
          <a:blipFill>
            <a:blip r:embed="rId1"/>
            <a:stretch>
              <a:fillRect l="-45452" r="-46449"/>
            </a:stretch>
          </a:blipFill>
        </p:spPr>
      </p:sp>
      <p:grpSp>
        <p:nvGrpSpPr>
          <p:cNvPr id="6" name="Group 6"/>
          <p:cNvGrpSpPr/>
          <p:nvPr/>
        </p:nvGrpSpPr>
        <p:grpSpPr>
          <a:xfrm rot="0">
            <a:off x="9144000" y="1028700"/>
            <a:ext cx="8115300" cy="4494633"/>
            <a:chOff x="0" y="0"/>
            <a:chExt cx="10820400" cy="5992844"/>
          </a:xfrm>
        </p:grpSpPr>
        <p:sp>
          <p:nvSpPr>
            <p:cNvPr id="7" name="TextBox 7"/>
            <p:cNvSpPr txBox="1"/>
            <p:nvPr/>
          </p:nvSpPr>
          <p:spPr>
            <a:xfrm>
              <a:off x="0" y="95250"/>
              <a:ext cx="10820400" cy="3941657"/>
            </a:xfrm>
            <a:prstGeom prst="rect">
              <a:avLst/>
            </a:prstGeom>
          </p:spPr>
          <p:txBody>
            <a:bodyPr lIns="0" tIns="0" rIns="0" bIns="0" rtlCol="0" anchor="t">
              <a:spAutoFit/>
            </a:bodyPr>
            <a:lstStyle/>
            <a:p>
              <a:pPr algn="r">
                <a:lnSpc>
                  <a:spcPts val="11440"/>
                </a:lnSpc>
              </a:pPr>
              <a:r>
                <a:rPr lang="en-US" sz="10400" spc="-104">
                  <a:solidFill>
                    <a:srgbClr val="141414"/>
                  </a:solidFill>
                  <a:latin typeface="Poppins Bold" panose="02000000000000000000"/>
                </a:rPr>
                <a:t>Novelties of our model</a:t>
              </a:r>
              <a:endParaRPr lang="en-US" sz="10400" spc="-104">
                <a:solidFill>
                  <a:srgbClr val="141414"/>
                </a:solidFill>
                <a:latin typeface="Poppins Bold" panose="02000000000000000000"/>
              </a:endParaRPr>
            </a:p>
          </p:txBody>
        </p:sp>
        <p:sp>
          <p:nvSpPr>
            <p:cNvPr id="8" name="TextBox 8"/>
            <p:cNvSpPr txBox="1"/>
            <p:nvPr/>
          </p:nvSpPr>
          <p:spPr>
            <a:xfrm>
              <a:off x="1092389" y="4535942"/>
              <a:ext cx="9728011" cy="1456902"/>
            </a:xfrm>
            <a:prstGeom prst="rect">
              <a:avLst/>
            </a:prstGeom>
          </p:spPr>
          <p:txBody>
            <a:bodyPr lIns="0" tIns="0" rIns="0" bIns="0" rtlCol="0" anchor="t">
              <a:spAutoFit/>
            </a:bodyPr>
            <a:lstStyle/>
            <a:p>
              <a:pPr algn="r">
                <a:lnSpc>
                  <a:spcPts val="4480"/>
                </a:lnSpc>
              </a:pPr>
              <a:r>
                <a:rPr lang="en-US" sz="3200">
                  <a:solidFill>
                    <a:srgbClr val="141414"/>
                  </a:solidFill>
                  <a:latin typeface="Poppins Light" panose="02000000000000000000"/>
                </a:rPr>
                <a:t>NECESSITY IS THE MOTHER OF INNOVATION</a:t>
              </a:r>
              <a:endParaRPr lang="en-US" sz="3200">
                <a:solidFill>
                  <a:srgbClr val="141414"/>
                </a:solidFill>
                <a:latin typeface="Poppins Light" panose="02000000000000000000"/>
              </a:endParaRPr>
            </a:p>
          </p:txBody>
        </p:sp>
      </p:grpSp>
      <p:sp>
        <p:nvSpPr>
          <p:cNvPr id="9" name="TextBox 9"/>
          <p:cNvSpPr txBox="1"/>
          <p:nvPr/>
        </p:nvSpPr>
        <p:spPr>
          <a:xfrm>
            <a:off x="7875221" y="6230829"/>
            <a:ext cx="9384079" cy="3027471"/>
          </a:xfrm>
          <a:prstGeom prst="rect">
            <a:avLst/>
          </a:prstGeom>
        </p:spPr>
        <p:txBody>
          <a:bodyPr lIns="0" tIns="0" rIns="0" bIns="0" rtlCol="0" anchor="t">
            <a:spAutoFit/>
          </a:bodyPr>
          <a:lstStyle/>
          <a:p>
            <a:pPr algn="r">
              <a:lnSpc>
                <a:spcPts val="4805"/>
              </a:lnSpc>
            </a:pPr>
            <a:r>
              <a:rPr lang="en-US" sz="3435">
                <a:solidFill>
                  <a:srgbClr val="141414"/>
                </a:solidFill>
                <a:latin typeface="Poppins Medium" panose="02000000000000000000"/>
              </a:rPr>
              <a:t>Genomic Annotations, </a:t>
            </a:r>
            <a:endParaRPr lang="en-US" sz="3435">
              <a:solidFill>
                <a:srgbClr val="141414"/>
              </a:solidFill>
              <a:latin typeface="Poppins Medium" panose="02000000000000000000"/>
            </a:endParaRPr>
          </a:p>
          <a:p>
            <a:pPr algn="r">
              <a:lnSpc>
                <a:spcPts val="4805"/>
              </a:lnSpc>
            </a:pPr>
            <a:r>
              <a:rPr lang="en-US" sz="3435">
                <a:solidFill>
                  <a:srgbClr val="141414"/>
                </a:solidFill>
                <a:latin typeface="Poppins Medium" panose="02000000000000000000"/>
              </a:rPr>
              <a:t>Weighting scheme,</a:t>
            </a:r>
            <a:endParaRPr lang="en-US" sz="3435">
              <a:solidFill>
                <a:srgbClr val="141414"/>
              </a:solidFill>
              <a:latin typeface="Poppins Medium" panose="02000000000000000000"/>
            </a:endParaRPr>
          </a:p>
          <a:p>
            <a:pPr algn="r">
              <a:lnSpc>
                <a:spcPts val="4805"/>
              </a:lnSpc>
            </a:pPr>
            <a:r>
              <a:rPr lang="en-US" sz="3435">
                <a:solidFill>
                  <a:srgbClr val="141414"/>
                </a:solidFill>
                <a:latin typeface="Poppins Medium" panose="02000000000000000000"/>
              </a:rPr>
              <a:t>PRS Construction,</a:t>
            </a:r>
            <a:endParaRPr lang="en-US" sz="3435">
              <a:solidFill>
                <a:srgbClr val="141414"/>
              </a:solidFill>
              <a:latin typeface="Poppins Medium" panose="02000000000000000000"/>
            </a:endParaRPr>
          </a:p>
          <a:p>
            <a:pPr algn="r">
              <a:lnSpc>
                <a:spcPts val="4805"/>
              </a:lnSpc>
            </a:pPr>
            <a:r>
              <a:rPr lang="en-US" sz="3435">
                <a:solidFill>
                  <a:srgbClr val="141414"/>
                </a:solidFill>
                <a:latin typeface="Poppins Medium" panose="02000000000000000000"/>
              </a:rPr>
              <a:t>Bayesian Framework</a:t>
            </a:r>
            <a:endParaRPr lang="en-US" sz="3435">
              <a:solidFill>
                <a:srgbClr val="141414"/>
              </a:solidFill>
              <a:latin typeface="Poppins Medium" panose="02000000000000000000"/>
            </a:endParaRPr>
          </a:p>
          <a:p>
            <a:pPr algn="r">
              <a:lnSpc>
                <a:spcPts val="4805"/>
              </a:lnSpc>
            </a:pPr>
            <a:r>
              <a:rPr lang="en-US" sz="3435">
                <a:solidFill>
                  <a:srgbClr val="141414"/>
                </a:solidFill>
                <a:latin typeface="Poppins Medium" panose="02000000000000000000"/>
              </a:rPr>
              <a:t>and more</a:t>
            </a:r>
            <a:endParaRPr lang="en-US" sz="3435">
              <a:solidFill>
                <a:srgbClr val="141414"/>
              </a:solidFill>
              <a:latin typeface="Poppins Medium" panose="0200000000000000000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TextBox 2"/>
          <p:cNvSpPr txBox="1"/>
          <p:nvPr/>
        </p:nvSpPr>
        <p:spPr>
          <a:xfrm>
            <a:off x="686364" y="939943"/>
            <a:ext cx="16900277" cy="4203557"/>
          </a:xfrm>
          <a:prstGeom prst="rect">
            <a:avLst/>
          </a:prstGeom>
        </p:spPr>
        <p:txBody>
          <a:bodyPr lIns="0" tIns="0" rIns="0" bIns="0" rtlCol="0" anchor="t">
            <a:spAutoFit/>
          </a:bodyPr>
          <a:lstStyle/>
          <a:p>
            <a:pPr marL="0" lvl="0" indent="0" algn="l">
              <a:lnSpc>
                <a:spcPts val="5585"/>
              </a:lnSpc>
              <a:spcBef>
                <a:spcPct val="0"/>
              </a:spcBef>
            </a:pPr>
            <a:r>
              <a:rPr lang="en-US" sz="3990">
                <a:solidFill>
                  <a:srgbClr val="FFFFFF"/>
                </a:solidFill>
                <a:latin typeface="Canva Sans" panose="020B0503030501040103"/>
              </a:rPr>
              <a:t>(i) </a:t>
            </a:r>
            <a:r>
              <a:rPr lang="en-US" sz="3990">
                <a:solidFill>
                  <a:srgbClr val="FFFFFF"/>
                </a:solidFill>
                <a:latin typeface="Canva Sans Bold" panose="020B0803030501040103"/>
              </a:rPr>
              <a:t>Integration of Genomic Annotations:</a:t>
            </a:r>
            <a:r>
              <a:rPr lang="en-US" sz="3990">
                <a:solidFill>
                  <a:srgbClr val="FFFFFF"/>
                </a:solidFill>
                <a:latin typeface="Canva Sans" panose="020B0503030501040103"/>
              </a:rPr>
              <a:t> The model include diverse genomic annotations, including functional annotations, regulatory elements, chromatin accessibility, and other relevant genomic features. These annotations provide additional context and biological insights into the genetic variants associated with a particular disease.</a:t>
            </a:r>
            <a:endParaRPr lang="en-US" sz="3990">
              <a:solidFill>
                <a:srgbClr val="FFFFFF"/>
              </a:solidFill>
              <a:latin typeface="Canva Sans" panose="020B0503030501040103"/>
            </a:endParaRPr>
          </a:p>
        </p:txBody>
      </p:sp>
      <p:sp>
        <p:nvSpPr>
          <p:cNvPr id="3" name="Freeform 3"/>
          <p:cNvSpPr/>
          <p:nvPr/>
        </p:nvSpPr>
        <p:spPr>
          <a:xfrm>
            <a:off x="17310730" y="7898118"/>
            <a:ext cx="977270" cy="2388882"/>
          </a:xfrm>
          <a:custGeom>
            <a:avLst/>
            <a:gdLst/>
            <a:ahLst/>
            <a:cxnLst/>
            <a:rect l="l" t="t" r="r" b="b"/>
            <a:pathLst>
              <a:path w="977270" h="2388882">
                <a:moveTo>
                  <a:pt x="0" y="0"/>
                </a:moveTo>
                <a:lnTo>
                  <a:pt x="977270" y="0"/>
                </a:lnTo>
                <a:lnTo>
                  <a:pt x="977270" y="2388882"/>
                </a:lnTo>
                <a:lnTo>
                  <a:pt x="0" y="2388882"/>
                </a:lnTo>
                <a:lnTo>
                  <a:pt x="0" y="0"/>
                </a:lnTo>
                <a:close/>
              </a:path>
            </a:pathLst>
          </a:custGeom>
          <a:blipFill>
            <a:blip r:embed="rId1"/>
            <a:stretch>
              <a:fillRect/>
            </a:stretch>
          </a:blipFill>
        </p:spPr>
      </p:sp>
      <p:sp>
        <p:nvSpPr>
          <p:cNvPr id="4" name="Freeform 4"/>
          <p:cNvSpPr/>
          <p:nvPr/>
        </p:nvSpPr>
        <p:spPr>
          <a:xfrm rot="-439273">
            <a:off x="17041404" y="59208"/>
            <a:ext cx="1090477" cy="2520009"/>
          </a:xfrm>
          <a:custGeom>
            <a:avLst/>
            <a:gdLst/>
            <a:ahLst/>
            <a:cxnLst/>
            <a:rect l="l" t="t" r="r" b="b"/>
            <a:pathLst>
              <a:path w="1090477" h="2520009">
                <a:moveTo>
                  <a:pt x="0" y="0"/>
                </a:moveTo>
                <a:lnTo>
                  <a:pt x="1090476" y="0"/>
                </a:lnTo>
                <a:lnTo>
                  <a:pt x="1090476" y="2520010"/>
                </a:lnTo>
                <a:lnTo>
                  <a:pt x="0" y="2520010"/>
                </a:lnTo>
                <a:lnTo>
                  <a:pt x="0" y="0"/>
                </a:lnTo>
                <a:close/>
              </a:path>
            </a:pathLst>
          </a:custGeom>
          <a:blipFill>
            <a:blip r:embed="rId2"/>
            <a:stretch>
              <a:fillRect/>
            </a:stretch>
          </a:blipFill>
        </p:spPr>
      </p:sp>
      <p:sp>
        <p:nvSpPr>
          <p:cNvPr id="5" name="TextBox 5"/>
          <p:cNvSpPr txBox="1"/>
          <p:nvPr/>
        </p:nvSpPr>
        <p:spPr>
          <a:xfrm>
            <a:off x="670240" y="5758240"/>
            <a:ext cx="16215043" cy="4203954"/>
          </a:xfrm>
          <a:prstGeom prst="rect">
            <a:avLst/>
          </a:prstGeom>
        </p:spPr>
        <p:txBody>
          <a:bodyPr lIns="0" tIns="0" rIns="0" bIns="0" rtlCol="0" anchor="t">
            <a:spAutoFit/>
          </a:bodyPr>
          <a:lstStyle/>
          <a:p>
            <a:pPr marL="0" lvl="0" indent="0" algn="l">
              <a:lnSpc>
                <a:spcPts val="5585"/>
              </a:lnSpc>
              <a:spcBef>
                <a:spcPct val="0"/>
              </a:spcBef>
            </a:pPr>
            <a:r>
              <a:rPr lang="en-US" sz="3990">
                <a:solidFill>
                  <a:srgbClr val="FFFFFF"/>
                </a:solidFill>
                <a:latin typeface="Canva Sans" panose="020B0503030501040103"/>
              </a:rPr>
              <a:t>(ii) </a:t>
            </a:r>
            <a:r>
              <a:rPr lang="en-US" sz="3990">
                <a:solidFill>
                  <a:srgbClr val="FFFFFF"/>
                </a:solidFill>
                <a:latin typeface="Canva Sans Bold" panose="020B0803030501040103"/>
              </a:rPr>
              <a:t>Polygenic Risk Score (PRS) Construction:</a:t>
            </a:r>
            <a:r>
              <a:rPr lang="en-US" sz="3990">
                <a:solidFill>
                  <a:srgbClr val="FFFFFF"/>
                </a:solidFill>
                <a:latin typeface="Canva Sans" panose="020B0503030501040103"/>
              </a:rPr>
              <a:t> The model constructs polygenic risk scores (PRS) based on the integrated genomic annotations and GWAS summary statistics. PRS is a weighted sum of risk alleles across multiple genetic variants, and our model also optimizes the weighting scheme to maximize predictive accuracy.</a:t>
            </a:r>
            <a:endParaRPr lang="en-US" sz="3990">
              <a:solidFill>
                <a:srgbClr val="FFFFFF"/>
              </a:solidFill>
              <a:latin typeface="Canva Sans" panose="020B0503030501040103"/>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grpSp>
        <p:nvGrpSpPr>
          <p:cNvPr id="2" name="Group 2"/>
          <p:cNvGrpSpPr/>
          <p:nvPr/>
        </p:nvGrpSpPr>
        <p:grpSpPr>
          <a:xfrm rot="0">
            <a:off x="17254683" y="-229130"/>
            <a:ext cx="882812" cy="12061366"/>
            <a:chOff x="0" y="0"/>
            <a:chExt cx="1177082" cy="16081821"/>
          </a:xfrm>
        </p:grpSpPr>
        <p:sp>
          <p:nvSpPr>
            <p:cNvPr id="3" name="Freeform 3"/>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4" name="Freeform 4"/>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5" name="Freeform 5"/>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grpSp>
      <p:grpSp>
        <p:nvGrpSpPr>
          <p:cNvPr id="6" name="Group 6"/>
          <p:cNvGrpSpPr/>
          <p:nvPr/>
        </p:nvGrpSpPr>
        <p:grpSpPr>
          <a:xfrm rot="0">
            <a:off x="145888" y="-409279"/>
            <a:ext cx="882812" cy="12061366"/>
            <a:chOff x="0" y="0"/>
            <a:chExt cx="1177082" cy="16081821"/>
          </a:xfrm>
        </p:grpSpPr>
        <p:sp>
          <p:nvSpPr>
            <p:cNvPr id="7" name="Freeform 7"/>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10" name="Group 10"/>
          <p:cNvGrpSpPr/>
          <p:nvPr/>
        </p:nvGrpSpPr>
        <p:grpSpPr>
          <a:xfrm rot="0">
            <a:off x="3080008" y="2372263"/>
            <a:ext cx="6246053" cy="6599971"/>
            <a:chOff x="0" y="0"/>
            <a:chExt cx="1645051" cy="1738264"/>
          </a:xfrm>
        </p:grpSpPr>
        <p:sp>
          <p:nvSpPr>
            <p:cNvPr id="11" name="Freeform 11"/>
            <p:cNvSpPr/>
            <p:nvPr/>
          </p:nvSpPr>
          <p:spPr>
            <a:xfrm>
              <a:off x="0" y="0"/>
              <a:ext cx="1645051" cy="1738264"/>
            </a:xfrm>
            <a:custGeom>
              <a:avLst/>
              <a:gdLst/>
              <a:ahLst/>
              <a:cxnLst/>
              <a:rect l="l" t="t" r="r" b="b"/>
              <a:pathLst>
                <a:path w="1645051" h="1738264">
                  <a:moveTo>
                    <a:pt x="63214" y="0"/>
                  </a:moveTo>
                  <a:lnTo>
                    <a:pt x="1581837" y="0"/>
                  </a:lnTo>
                  <a:cubicBezTo>
                    <a:pt x="1616749" y="0"/>
                    <a:pt x="1645051" y="28302"/>
                    <a:pt x="1645051" y="63214"/>
                  </a:cubicBezTo>
                  <a:lnTo>
                    <a:pt x="1645051" y="1675050"/>
                  </a:lnTo>
                  <a:cubicBezTo>
                    <a:pt x="1645051" y="1709962"/>
                    <a:pt x="1616749" y="1738264"/>
                    <a:pt x="1581837" y="1738264"/>
                  </a:cubicBezTo>
                  <a:lnTo>
                    <a:pt x="63214" y="1738264"/>
                  </a:lnTo>
                  <a:cubicBezTo>
                    <a:pt x="28302" y="1738264"/>
                    <a:pt x="0" y="1709962"/>
                    <a:pt x="0" y="1675050"/>
                  </a:cubicBezTo>
                  <a:lnTo>
                    <a:pt x="0" y="63214"/>
                  </a:lnTo>
                  <a:cubicBezTo>
                    <a:pt x="0" y="28302"/>
                    <a:pt x="28302" y="0"/>
                    <a:pt x="63214" y="0"/>
                  </a:cubicBezTo>
                  <a:close/>
                </a:path>
              </a:pathLst>
            </a:custGeom>
            <a:solidFill>
              <a:srgbClr val="FFFFFF"/>
            </a:solidFill>
          </p:spPr>
        </p:sp>
        <p:sp>
          <p:nvSpPr>
            <p:cNvPr id="12" name="TextBox 12"/>
            <p:cNvSpPr txBox="1"/>
            <p:nvPr/>
          </p:nvSpPr>
          <p:spPr>
            <a:xfrm>
              <a:off x="0" y="-38100"/>
              <a:ext cx="1645051" cy="1776364"/>
            </a:xfrm>
            <a:prstGeom prst="rect">
              <a:avLst/>
            </a:prstGeom>
          </p:spPr>
          <p:txBody>
            <a:bodyPr lIns="50800" tIns="50800" rIns="50800" bIns="50800" rtlCol="0" anchor="ctr"/>
            <a:lstStyle/>
            <a:p>
              <a:pPr algn="l">
                <a:lnSpc>
                  <a:spcPts val="2660"/>
                </a:lnSpc>
                <a:spcBef>
                  <a:spcPct val="0"/>
                </a:spcBef>
              </a:pPr>
            </a:p>
          </p:txBody>
        </p:sp>
      </p:grpSp>
      <p:sp>
        <p:nvSpPr>
          <p:cNvPr id="13" name="TextBox 13"/>
          <p:cNvSpPr txBox="1"/>
          <p:nvPr/>
        </p:nvSpPr>
        <p:spPr>
          <a:xfrm>
            <a:off x="1080942" y="527452"/>
            <a:ext cx="16126116" cy="1088221"/>
          </a:xfrm>
          <a:prstGeom prst="rect">
            <a:avLst/>
          </a:prstGeom>
        </p:spPr>
        <p:txBody>
          <a:bodyPr lIns="0" tIns="0" rIns="0" bIns="0" rtlCol="0" anchor="t">
            <a:spAutoFit/>
          </a:bodyPr>
          <a:lstStyle/>
          <a:p>
            <a:pPr algn="ctr">
              <a:lnSpc>
                <a:spcPts val="8245"/>
              </a:lnSpc>
            </a:pPr>
            <a:r>
              <a:rPr lang="en-US" sz="7705" spc="816">
                <a:solidFill>
                  <a:srgbClr val="FFFFFF"/>
                </a:solidFill>
                <a:latin typeface="Bebas Neue" panose="00000500000000000000"/>
              </a:rPr>
              <a:t>HARDWARE AND SOFTWARE</a:t>
            </a:r>
            <a:r>
              <a:rPr lang="en-US" sz="7705" spc="816">
                <a:solidFill>
                  <a:srgbClr val="FFFFFF"/>
                </a:solidFill>
                <a:latin typeface="Bebas Neue" panose="00000500000000000000"/>
              </a:rPr>
              <a:t> REQUIREMENTS</a:t>
            </a:r>
            <a:endParaRPr lang="en-US" sz="7705" spc="816">
              <a:solidFill>
                <a:srgbClr val="FFFFFF"/>
              </a:solidFill>
              <a:latin typeface="Bebas Neue" panose="00000500000000000000"/>
            </a:endParaRPr>
          </a:p>
        </p:txBody>
      </p:sp>
      <p:grpSp>
        <p:nvGrpSpPr>
          <p:cNvPr id="14" name="Group 14"/>
          <p:cNvGrpSpPr/>
          <p:nvPr/>
        </p:nvGrpSpPr>
        <p:grpSpPr>
          <a:xfrm rot="0">
            <a:off x="10923613" y="2916936"/>
            <a:ext cx="5663119" cy="6782381"/>
            <a:chOff x="0" y="0"/>
            <a:chExt cx="1491521" cy="1786306"/>
          </a:xfrm>
        </p:grpSpPr>
        <p:sp>
          <p:nvSpPr>
            <p:cNvPr id="15" name="Freeform 15"/>
            <p:cNvSpPr/>
            <p:nvPr/>
          </p:nvSpPr>
          <p:spPr>
            <a:xfrm>
              <a:off x="0" y="0"/>
              <a:ext cx="1491521" cy="1786306"/>
            </a:xfrm>
            <a:custGeom>
              <a:avLst/>
              <a:gdLst/>
              <a:ahLst/>
              <a:cxnLst/>
              <a:rect l="l" t="t" r="r" b="b"/>
              <a:pathLst>
                <a:path w="1491521" h="1786306">
                  <a:moveTo>
                    <a:pt x="69721" y="0"/>
                  </a:moveTo>
                  <a:lnTo>
                    <a:pt x="1421800" y="0"/>
                  </a:lnTo>
                  <a:cubicBezTo>
                    <a:pt x="1460306" y="0"/>
                    <a:pt x="1491521" y="31215"/>
                    <a:pt x="1491521" y="69721"/>
                  </a:cubicBezTo>
                  <a:lnTo>
                    <a:pt x="1491521" y="1716585"/>
                  </a:lnTo>
                  <a:cubicBezTo>
                    <a:pt x="1491521" y="1755091"/>
                    <a:pt x="1460306" y="1786306"/>
                    <a:pt x="1421800" y="1786306"/>
                  </a:cubicBezTo>
                  <a:lnTo>
                    <a:pt x="69721" y="1786306"/>
                  </a:lnTo>
                  <a:cubicBezTo>
                    <a:pt x="31215" y="1786306"/>
                    <a:pt x="0" y="1755091"/>
                    <a:pt x="0" y="1716585"/>
                  </a:cubicBezTo>
                  <a:lnTo>
                    <a:pt x="0" y="69721"/>
                  </a:lnTo>
                  <a:cubicBezTo>
                    <a:pt x="0" y="31215"/>
                    <a:pt x="31215" y="0"/>
                    <a:pt x="69721" y="0"/>
                  </a:cubicBezTo>
                  <a:close/>
                </a:path>
              </a:pathLst>
            </a:custGeom>
            <a:solidFill>
              <a:srgbClr val="FFFFFF"/>
            </a:solidFill>
          </p:spPr>
        </p:sp>
        <p:sp>
          <p:nvSpPr>
            <p:cNvPr id="16" name="TextBox 16"/>
            <p:cNvSpPr txBox="1"/>
            <p:nvPr/>
          </p:nvSpPr>
          <p:spPr>
            <a:xfrm>
              <a:off x="0" y="-38100"/>
              <a:ext cx="1491521" cy="1824406"/>
            </a:xfrm>
            <a:prstGeom prst="rect">
              <a:avLst/>
            </a:prstGeom>
          </p:spPr>
          <p:txBody>
            <a:bodyPr lIns="50800" tIns="50800" rIns="50800" bIns="50800" rtlCol="0" anchor="ctr"/>
            <a:lstStyle/>
            <a:p>
              <a:pPr algn="l">
                <a:lnSpc>
                  <a:spcPts val="2660"/>
                </a:lnSpc>
                <a:spcBef>
                  <a:spcPct val="0"/>
                </a:spcBef>
              </a:pPr>
            </a:p>
          </p:txBody>
        </p:sp>
      </p:grpSp>
      <p:grpSp>
        <p:nvGrpSpPr>
          <p:cNvPr id="17" name="Group 17"/>
          <p:cNvGrpSpPr/>
          <p:nvPr/>
        </p:nvGrpSpPr>
        <p:grpSpPr>
          <a:xfrm rot="0">
            <a:off x="9480228" y="1646839"/>
            <a:ext cx="4768240" cy="1818605"/>
            <a:chOff x="0" y="0"/>
            <a:chExt cx="6357654" cy="2424807"/>
          </a:xfrm>
        </p:grpSpPr>
        <p:grpSp>
          <p:nvGrpSpPr>
            <p:cNvPr id="18" name="Group 18"/>
            <p:cNvGrpSpPr/>
            <p:nvPr/>
          </p:nvGrpSpPr>
          <p:grpSpPr>
            <a:xfrm rot="0">
              <a:off x="0" y="0"/>
              <a:ext cx="6357654" cy="2424807"/>
              <a:chOff x="0" y="0"/>
              <a:chExt cx="1359041" cy="518338"/>
            </a:xfrm>
          </p:grpSpPr>
          <p:sp>
            <p:nvSpPr>
              <p:cNvPr id="19" name="Freeform 19"/>
              <p:cNvSpPr/>
              <p:nvPr/>
            </p:nvSpPr>
            <p:spPr>
              <a:xfrm>
                <a:off x="0" y="0"/>
                <a:ext cx="1359041" cy="518338"/>
              </a:xfrm>
              <a:custGeom>
                <a:avLst/>
                <a:gdLst/>
                <a:ahLst/>
                <a:cxnLst/>
                <a:rect l="l" t="t" r="r" b="b"/>
                <a:pathLst>
                  <a:path w="1359041" h="518338">
                    <a:moveTo>
                      <a:pt x="76517" y="0"/>
                    </a:moveTo>
                    <a:lnTo>
                      <a:pt x="1282524" y="0"/>
                    </a:lnTo>
                    <a:cubicBezTo>
                      <a:pt x="1302817" y="0"/>
                      <a:pt x="1322280" y="8062"/>
                      <a:pt x="1336629" y="22411"/>
                    </a:cubicBezTo>
                    <a:cubicBezTo>
                      <a:pt x="1350979" y="36761"/>
                      <a:pt x="1359041" y="56224"/>
                      <a:pt x="1359041" y="76517"/>
                    </a:cubicBezTo>
                    <a:lnTo>
                      <a:pt x="1359041" y="441820"/>
                    </a:lnTo>
                    <a:cubicBezTo>
                      <a:pt x="1359041" y="462114"/>
                      <a:pt x="1350979" y="481576"/>
                      <a:pt x="1336629" y="495926"/>
                    </a:cubicBezTo>
                    <a:cubicBezTo>
                      <a:pt x="1322280" y="510276"/>
                      <a:pt x="1302817" y="518338"/>
                      <a:pt x="1282524" y="518338"/>
                    </a:cubicBezTo>
                    <a:lnTo>
                      <a:pt x="76517" y="518338"/>
                    </a:lnTo>
                    <a:cubicBezTo>
                      <a:pt x="34258" y="518338"/>
                      <a:pt x="0" y="484080"/>
                      <a:pt x="0" y="441820"/>
                    </a:cubicBezTo>
                    <a:lnTo>
                      <a:pt x="0" y="76517"/>
                    </a:lnTo>
                    <a:cubicBezTo>
                      <a:pt x="0" y="56224"/>
                      <a:pt x="8062" y="36761"/>
                      <a:pt x="22411" y="22411"/>
                    </a:cubicBezTo>
                    <a:cubicBezTo>
                      <a:pt x="36761" y="8062"/>
                      <a:pt x="56224" y="0"/>
                      <a:pt x="76517" y="0"/>
                    </a:cubicBezTo>
                    <a:close/>
                  </a:path>
                </a:pathLst>
              </a:custGeom>
              <a:solidFill>
                <a:srgbClr val="58C2CA"/>
              </a:solidFill>
            </p:spPr>
          </p:sp>
          <p:sp>
            <p:nvSpPr>
              <p:cNvPr id="20" name="TextBox 20"/>
              <p:cNvSpPr txBox="1"/>
              <p:nvPr/>
            </p:nvSpPr>
            <p:spPr>
              <a:xfrm>
                <a:off x="0" y="-38100"/>
                <a:ext cx="1359041" cy="556438"/>
              </a:xfrm>
              <a:prstGeom prst="rect">
                <a:avLst/>
              </a:prstGeom>
            </p:spPr>
            <p:txBody>
              <a:bodyPr lIns="50800" tIns="50800" rIns="50800" bIns="50800" rtlCol="0" anchor="ctr"/>
              <a:lstStyle/>
              <a:p>
                <a:pPr algn="l">
                  <a:lnSpc>
                    <a:spcPts val="2660"/>
                  </a:lnSpc>
                  <a:spcBef>
                    <a:spcPct val="0"/>
                  </a:spcBef>
                </a:pPr>
              </a:p>
            </p:txBody>
          </p:sp>
        </p:grpSp>
        <p:sp>
          <p:nvSpPr>
            <p:cNvPr id="21" name="TextBox 21"/>
            <p:cNvSpPr txBox="1"/>
            <p:nvPr/>
          </p:nvSpPr>
          <p:spPr>
            <a:xfrm>
              <a:off x="220670" y="517615"/>
              <a:ext cx="5916313" cy="1275277"/>
            </a:xfrm>
            <a:prstGeom prst="rect">
              <a:avLst/>
            </a:prstGeom>
          </p:spPr>
          <p:txBody>
            <a:bodyPr lIns="0" tIns="0" rIns="0" bIns="0" rtlCol="0" anchor="t">
              <a:spAutoFit/>
            </a:bodyPr>
            <a:lstStyle/>
            <a:p>
              <a:pPr algn="ctr">
                <a:lnSpc>
                  <a:spcPts val="8040"/>
                </a:lnSpc>
              </a:pPr>
              <a:r>
                <a:rPr lang="en-US" sz="5740">
                  <a:solidFill>
                    <a:srgbClr val="FFFFFF"/>
                  </a:solidFill>
                  <a:latin typeface="Canva Sans Bold" panose="020B0803030501040103"/>
                </a:rPr>
                <a:t>SOFTWARES</a:t>
              </a:r>
              <a:endParaRPr lang="en-US" sz="5740">
                <a:solidFill>
                  <a:srgbClr val="FFFFFF"/>
                </a:solidFill>
                <a:latin typeface="Canva Sans Bold" panose="020B0803030501040103"/>
              </a:endParaRPr>
            </a:p>
          </p:txBody>
        </p:sp>
      </p:grpSp>
      <p:grpSp>
        <p:nvGrpSpPr>
          <p:cNvPr id="22" name="Group 22"/>
          <p:cNvGrpSpPr/>
          <p:nvPr/>
        </p:nvGrpSpPr>
        <p:grpSpPr>
          <a:xfrm rot="0">
            <a:off x="1382936" y="7681324"/>
            <a:ext cx="4749570" cy="1811484"/>
            <a:chOff x="0" y="0"/>
            <a:chExt cx="6332760" cy="2415312"/>
          </a:xfrm>
        </p:grpSpPr>
        <p:grpSp>
          <p:nvGrpSpPr>
            <p:cNvPr id="23" name="Group 23"/>
            <p:cNvGrpSpPr/>
            <p:nvPr/>
          </p:nvGrpSpPr>
          <p:grpSpPr>
            <a:xfrm rot="0">
              <a:off x="0" y="0"/>
              <a:ext cx="6332760" cy="2415312"/>
              <a:chOff x="0" y="0"/>
              <a:chExt cx="1359041" cy="518338"/>
            </a:xfrm>
          </p:grpSpPr>
          <p:sp>
            <p:nvSpPr>
              <p:cNvPr id="24" name="Freeform 24"/>
              <p:cNvSpPr/>
              <p:nvPr/>
            </p:nvSpPr>
            <p:spPr>
              <a:xfrm>
                <a:off x="0" y="0"/>
                <a:ext cx="1359041" cy="518338"/>
              </a:xfrm>
              <a:custGeom>
                <a:avLst/>
                <a:gdLst/>
                <a:ahLst/>
                <a:cxnLst/>
                <a:rect l="l" t="t" r="r" b="b"/>
                <a:pathLst>
                  <a:path w="1359041" h="518338">
                    <a:moveTo>
                      <a:pt x="76517" y="0"/>
                    </a:moveTo>
                    <a:lnTo>
                      <a:pt x="1282524" y="0"/>
                    </a:lnTo>
                    <a:cubicBezTo>
                      <a:pt x="1302817" y="0"/>
                      <a:pt x="1322280" y="8062"/>
                      <a:pt x="1336629" y="22411"/>
                    </a:cubicBezTo>
                    <a:cubicBezTo>
                      <a:pt x="1350979" y="36761"/>
                      <a:pt x="1359041" y="56224"/>
                      <a:pt x="1359041" y="76517"/>
                    </a:cubicBezTo>
                    <a:lnTo>
                      <a:pt x="1359041" y="441820"/>
                    </a:lnTo>
                    <a:cubicBezTo>
                      <a:pt x="1359041" y="462114"/>
                      <a:pt x="1350979" y="481576"/>
                      <a:pt x="1336629" y="495926"/>
                    </a:cubicBezTo>
                    <a:cubicBezTo>
                      <a:pt x="1322280" y="510276"/>
                      <a:pt x="1302817" y="518338"/>
                      <a:pt x="1282524" y="518338"/>
                    </a:cubicBezTo>
                    <a:lnTo>
                      <a:pt x="76517" y="518338"/>
                    </a:lnTo>
                    <a:cubicBezTo>
                      <a:pt x="34258" y="518338"/>
                      <a:pt x="0" y="484080"/>
                      <a:pt x="0" y="441820"/>
                    </a:cubicBezTo>
                    <a:lnTo>
                      <a:pt x="0" y="76517"/>
                    </a:lnTo>
                    <a:cubicBezTo>
                      <a:pt x="0" y="56224"/>
                      <a:pt x="8062" y="36761"/>
                      <a:pt x="22411" y="22411"/>
                    </a:cubicBezTo>
                    <a:cubicBezTo>
                      <a:pt x="36761" y="8062"/>
                      <a:pt x="56224" y="0"/>
                      <a:pt x="76517" y="0"/>
                    </a:cubicBezTo>
                    <a:close/>
                  </a:path>
                </a:pathLst>
              </a:custGeom>
              <a:solidFill>
                <a:srgbClr val="58C2CA"/>
              </a:solidFill>
            </p:spPr>
          </p:sp>
          <p:sp>
            <p:nvSpPr>
              <p:cNvPr id="25" name="TextBox 25"/>
              <p:cNvSpPr txBox="1"/>
              <p:nvPr/>
            </p:nvSpPr>
            <p:spPr>
              <a:xfrm>
                <a:off x="0" y="-38100"/>
                <a:ext cx="1359041" cy="556438"/>
              </a:xfrm>
              <a:prstGeom prst="rect">
                <a:avLst/>
              </a:prstGeom>
            </p:spPr>
            <p:txBody>
              <a:bodyPr lIns="50800" tIns="50800" rIns="50800" bIns="50800" rtlCol="0" anchor="ctr"/>
              <a:lstStyle/>
              <a:p>
                <a:pPr algn="l">
                  <a:lnSpc>
                    <a:spcPts val="2660"/>
                  </a:lnSpc>
                  <a:spcBef>
                    <a:spcPct val="0"/>
                  </a:spcBef>
                </a:pPr>
              </a:p>
            </p:txBody>
          </p:sp>
        </p:grpSp>
        <p:sp>
          <p:nvSpPr>
            <p:cNvPr id="26" name="TextBox 26"/>
            <p:cNvSpPr txBox="1"/>
            <p:nvPr/>
          </p:nvSpPr>
          <p:spPr>
            <a:xfrm>
              <a:off x="236121" y="559480"/>
              <a:ext cx="5860517" cy="1191577"/>
            </a:xfrm>
            <a:prstGeom prst="rect">
              <a:avLst/>
            </a:prstGeom>
          </p:spPr>
          <p:txBody>
            <a:bodyPr lIns="0" tIns="0" rIns="0" bIns="0" rtlCol="0" anchor="t">
              <a:spAutoFit/>
            </a:bodyPr>
            <a:lstStyle/>
            <a:p>
              <a:pPr algn="ctr">
                <a:lnSpc>
                  <a:spcPts val="7525"/>
                </a:lnSpc>
              </a:pPr>
              <a:r>
                <a:rPr lang="en-US" sz="5375">
                  <a:solidFill>
                    <a:srgbClr val="FFFFFF"/>
                  </a:solidFill>
                  <a:latin typeface="Canva Sans Bold" panose="020B0803030501040103"/>
                </a:rPr>
                <a:t>HARDWARES</a:t>
              </a:r>
              <a:endParaRPr lang="en-US" sz="5375">
                <a:solidFill>
                  <a:srgbClr val="FFFFFF"/>
                </a:solidFill>
                <a:latin typeface="Canva Sans Bold" panose="020B0803030501040103"/>
              </a:endParaRPr>
            </a:p>
          </p:txBody>
        </p:sp>
      </p:grpSp>
      <p:sp>
        <p:nvSpPr>
          <p:cNvPr id="27" name="TextBox 27"/>
          <p:cNvSpPr txBox="1"/>
          <p:nvPr/>
        </p:nvSpPr>
        <p:spPr>
          <a:xfrm>
            <a:off x="3080008" y="2859786"/>
            <a:ext cx="6104995" cy="4821539"/>
          </a:xfrm>
          <a:prstGeom prst="rect">
            <a:avLst/>
          </a:prstGeom>
        </p:spPr>
        <p:txBody>
          <a:bodyPr lIns="0" tIns="0" rIns="0" bIns="0" rtlCol="0" anchor="t">
            <a:spAutoFit/>
          </a:bodyPr>
          <a:lstStyle/>
          <a:p>
            <a:pPr marL="589280" lvl="1" indent="-294640" algn="l">
              <a:lnSpc>
                <a:spcPts val="3820"/>
              </a:lnSpc>
              <a:buFont typeface="Arial" panose="020B0604020202020204"/>
              <a:buChar char="•"/>
            </a:pPr>
            <a:r>
              <a:rPr lang="en-US" sz="2730">
                <a:solidFill>
                  <a:srgbClr val="000000"/>
                </a:solidFill>
                <a:latin typeface="Canva Sans Bold" panose="020B0803030501040103"/>
              </a:rPr>
              <a:t>Computer or Server</a:t>
            </a:r>
            <a:endParaRPr lang="en-US" sz="2730">
              <a:solidFill>
                <a:srgbClr val="000000"/>
              </a:solidFill>
              <a:latin typeface="Canva Sans Bold" panose="020B0803030501040103"/>
            </a:endParaRPr>
          </a:p>
          <a:p>
            <a:pPr marL="589280" lvl="1" indent="-294640" algn="l">
              <a:lnSpc>
                <a:spcPts val="3820"/>
              </a:lnSpc>
              <a:buFont typeface="Arial" panose="020B0604020202020204"/>
              <a:buChar char="•"/>
            </a:pPr>
            <a:r>
              <a:rPr lang="en-US" sz="2730">
                <a:solidFill>
                  <a:srgbClr val="000000"/>
                </a:solidFill>
                <a:latin typeface="Canva Sans Bold" panose="020B0803030501040103"/>
              </a:rPr>
              <a:t>Storage: </a:t>
            </a:r>
            <a:r>
              <a:rPr lang="en-US" sz="2730">
                <a:solidFill>
                  <a:srgbClr val="000000"/>
                </a:solidFill>
                <a:latin typeface="Canva Sans Bold" panose="020B0803030501040103"/>
              </a:rPr>
              <a:t>Adequate storage space is essential for storing datasets, model files, and intermediate results. Depending on the size of our data, we may need terabytes of storage space. </a:t>
            </a:r>
            <a:endParaRPr lang="en-US" sz="2730">
              <a:solidFill>
                <a:srgbClr val="000000"/>
              </a:solidFill>
              <a:latin typeface="Canva Sans Bold" panose="020B0803030501040103"/>
            </a:endParaRPr>
          </a:p>
          <a:p>
            <a:pPr marL="589280" lvl="1" indent="-294640" algn="l">
              <a:lnSpc>
                <a:spcPts val="3820"/>
              </a:lnSpc>
              <a:buFont typeface="Arial" panose="020B0604020202020204"/>
              <a:buChar char="•"/>
            </a:pPr>
            <a:r>
              <a:rPr lang="en-US" sz="2730">
                <a:solidFill>
                  <a:srgbClr val="000000"/>
                </a:solidFill>
                <a:latin typeface="Canva Sans Bold" panose="020B0803030501040103"/>
              </a:rPr>
              <a:t>GPU (Graphics Processing Unit)</a:t>
            </a:r>
            <a:endParaRPr lang="en-US" sz="2730">
              <a:solidFill>
                <a:srgbClr val="000000"/>
              </a:solidFill>
              <a:latin typeface="Canva Sans Bold" panose="020B0803030501040103"/>
            </a:endParaRPr>
          </a:p>
          <a:p>
            <a:pPr algn="l">
              <a:lnSpc>
                <a:spcPts val="3820"/>
              </a:lnSpc>
            </a:pPr>
          </a:p>
        </p:txBody>
      </p:sp>
      <p:sp>
        <p:nvSpPr>
          <p:cNvPr id="28" name="TextBox 28"/>
          <p:cNvSpPr txBox="1"/>
          <p:nvPr/>
        </p:nvSpPr>
        <p:spPr>
          <a:xfrm>
            <a:off x="11043685" y="3599701"/>
            <a:ext cx="5461077" cy="4907115"/>
          </a:xfrm>
          <a:prstGeom prst="rect">
            <a:avLst/>
          </a:prstGeom>
        </p:spPr>
        <p:txBody>
          <a:bodyPr lIns="0" tIns="0" rIns="0" bIns="0" rtlCol="0" anchor="t">
            <a:spAutoFit/>
          </a:bodyPr>
          <a:lstStyle/>
          <a:p>
            <a:pPr algn="l">
              <a:lnSpc>
                <a:spcPts val="3885"/>
              </a:lnSpc>
            </a:pPr>
            <a:r>
              <a:rPr lang="en-US" sz="2775">
                <a:solidFill>
                  <a:srgbClr val="000000"/>
                </a:solidFill>
                <a:latin typeface="Canva Sans Bold" panose="020B0803030501040103"/>
              </a:rPr>
              <a:t> . We will need Python 2.7 and several pacakges to run it:</a:t>
            </a:r>
            <a:endParaRPr lang="en-US" sz="2775">
              <a:solidFill>
                <a:srgbClr val="000000"/>
              </a:solidFill>
              <a:latin typeface="Canva Sans Bold" panose="020B0803030501040103"/>
            </a:endParaRPr>
          </a:p>
          <a:p>
            <a:pPr marL="598805" lvl="1" indent="-299720" algn="l">
              <a:lnSpc>
                <a:spcPts val="3885"/>
              </a:lnSpc>
              <a:buFont typeface="Arial" panose="020B0604020202020204"/>
              <a:buChar char="•"/>
            </a:pPr>
            <a:r>
              <a:rPr lang="en-US" sz="2775">
                <a:solidFill>
                  <a:srgbClr val="000000"/>
                </a:solidFill>
                <a:latin typeface="Canva Sans Bold" panose="020B0803030501040103"/>
              </a:rPr>
              <a:t>h5py</a:t>
            </a:r>
            <a:endParaRPr lang="en-US" sz="2775">
              <a:solidFill>
                <a:srgbClr val="000000"/>
              </a:solidFill>
              <a:latin typeface="Canva Sans Bold" panose="020B0803030501040103"/>
            </a:endParaRPr>
          </a:p>
          <a:p>
            <a:pPr marL="598805" lvl="1" indent="-299720" algn="l">
              <a:lnSpc>
                <a:spcPts val="3885"/>
              </a:lnSpc>
              <a:buFont typeface="Arial" panose="020B0604020202020204"/>
              <a:buChar char="•"/>
            </a:pPr>
            <a:r>
              <a:rPr lang="en-US" sz="2775">
                <a:solidFill>
                  <a:srgbClr val="000000"/>
                </a:solidFill>
                <a:latin typeface="Canva Sans Bold" panose="020B0803030501040103"/>
              </a:rPr>
              <a:t>plinkio</a:t>
            </a:r>
            <a:endParaRPr lang="en-US" sz="2775">
              <a:solidFill>
                <a:srgbClr val="000000"/>
              </a:solidFill>
              <a:latin typeface="Canva Sans Bold" panose="020B0803030501040103"/>
            </a:endParaRPr>
          </a:p>
          <a:p>
            <a:pPr marL="598805" lvl="1" indent="-299720" algn="l">
              <a:lnSpc>
                <a:spcPts val="3885"/>
              </a:lnSpc>
              <a:buFont typeface="Arial" panose="020B0604020202020204"/>
              <a:buChar char="•"/>
            </a:pPr>
            <a:r>
              <a:rPr lang="en-US" sz="2775">
                <a:solidFill>
                  <a:srgbClr val="000000"/>
                </a:solidFill>
                <a:latin typeface="Canva Sans Bold" panose="020B0803030501040103"/>
              </a:rPr>
              <a:t>scipy</a:t>
            </a:r>
            <a:endParaRPr lang="en-US" sz="2775">
              <a:solidFill>
                <a:srgbClr val="000000"/>
              </a:solidFill>
              <a:latin typeface="Canva Sans Bold" panose="020B0803030501040103"/>
            </a:endParaRPr>
          </a:p>
          <a:p>
            <a:pPr marL="598805" lvl="1" indent="-299720" algn="l">
              <a:lnSpc>
                <a:spcPts val="3885"/>
              </a:lnSpc>
              <a:buFont typeface="Arial" panose="020B0604020202020204"/>
              <a:buChar char="•"/>
            </a:pPr>
            <a:r>
              <a:rPr lang="en-US" sz="2775">
                <a:solidFill>
                  <a:srgbClr val="000000"/>
                </a:solidFill>
                <a:latin typeface="Canva Sans Bold" panose="020B0803030501040103"/>
              </a:rPr>
              <a:t>numpy</a:t>
            </a:r>
            <a:endParaRPr lang="en-US" sz="2775">
              <a:solidFill>
                <a:srgbClr val="000000"/>
              </a:solidFill>
              <a:latin typeface="Canva Sans Bold" panose="020B0803030501040103"/>
            </a:endParaRPr>
          </a:p>
          <a:p>
            <a:pPr marL="598805" lvl="1" indent="-299720" algn="l">
              <a:lnSpc>
                <a:spcPts val="3885"/>
              </a:lnSpc>
              <a:buFont typeface="Arial" panose="020B0604020202020204"/>
              <a:buChar char="•"/>
            </a:pPr>
            <a:r>
              <a:rPr lang="en-US" sz="2775">
                <a:solidFill>
                  <a:srgbClr val="000000"/>
                </a:solidFill>
                <a:latin typeface="Canva Sans Bold" panose="020B0803030501040103"/>
              </a:rPr>
              <a:t>sklearn</a:t>
            </a:r>
            <a:endParaRPr lang="en-US" sz="2775">
              <a:solidFill>
                <a:srgbClr val="000000"/>
              </a:solidFill>
              <a:latin typeface="Canva Sans Bold" panose="020B0803030501040103"/>
            </a:endParaRPr>
          </a:p>
          <a:p>
            <a:pPr marL="598805" lvl="1" indent="-299720" algn="l">
              <a:lnSpc>
                <a:spcPts val="3885"/>
              </a:lnSpc>
              <a:buFont typeface="Arial" panose="020B0604020202020204"/>
              <a:buChar char="•"/>
            </a:pPr>
            <a:r>
              <a:rPr lang="en-US" sz="2775">
                <a:solidFill>
                  <a:srgbClr val="000000"/>
                </a:solidFill>
                <a:latin typeface="Canva Sans Bold" panose="020B0803030501040103"/>
              </a:rPr>
              <a:t>pandas == 0.18.1 (required for munge step in LDSC),etc</a:t>
            </a:r>
            <a:endParaRPr lang="en-US" sz="2775">
              <a:solidFill>
                <a:srgbClr val="000000"/>
              </a:solidFill>
              <a:latin typeface="Canva Sans Bold" panose="020B0803030501040103"/>
            </a:endParaRPr>
          </a:p>
          <a:p>
            <a:pPr algn="l">
              <a:lnSpc>
                <a:spcPts val="3885"/>
              </a:lnSpc>
            </a:p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a:off x="-794938" y="-3276508"/>
            <a:ext cx="3647275" cy="8229600"/>
          </a:xfrm>
          <a:custGeom>
            <a:avLst/>
            <a:gdLst/>
            <a:ahLst/>
            <a:cxnLst/>
            <a:rect l="l" t="t" r="r" b="b"/>
            <a:pathLst>
              <a:path w="3647275" h="8229600">
                <a:moveTo>
                  <a:pt x="0" y="0"/>
                </a:moveTo>
                <a:lnTo>
                  <a:pt x="3647276" y="0"/>
                </a:lnTo>
                <a:lnTo>
                  <a:pt x="3647276" y="8229600"/>
                </a:lnTo>
                <a:lnTo>
                  <a:pt x="0" y="8229600"/>
                </a:lnTo>
                <a:lnTo>
                  <a:pt x="0" y="0"/>
                </a:lnTo>
                <a:close/>
              </a:path>
            </a:pathLst>
          </a:custGeom>
          <a:blipFill>
            <a:blip r:embed="rId1"/>
            <a:stretch>
              <a:fillRect/>
            </a:stretch>
          </a:blipFill>
        </p:spPr>
      </p:sp>
      <p:sp>
        <p:nvSpPr>
          <p:cNvPr id="3" name="Freeform 3"/>
          <p:cNvSpPr/>
          <p:nvPr/>
        </p:nvSpPr>
        <p:spPr>
          <a:xfrm>
            <a:off x="13103785" y="-479907"/>
            <a:ext cx="7423734" cy="8229600"/>
          </a:xfrm>
          <a:custGeom>
            <a:avLst/>
            <a:gdLst/>
            <a:ahLst/>
            <a:cxnLst/>
            <a:rect l="l" t="t" r="r" b="b"/>
            <a:pathLst>
              <a:path w="7423734" h="8229600">
                <a:moveTo>
                  <a:pt x="0" y="0"/>
                </a:moveTo>
                <a:lnTo>
                  <a:pt x="7423734" y="0"/>
                </a:lnTo>
                <a:lnTo>
                  <a:pt x="7423734" y="8229600"/>
                </a:lnTo>
                <a:lnTo>
                  <a:pt x="0" y="8229600"/>
                </a:lnTo>
                <a:lnTo>
                  <a:pt x="0" y="0"/>
                </a:lnTo>
                <a:close/>
              </a:path>
            </a:pathLst>
          </a:custGeom>
          <a:blipFill>
            <a:blip r:embed="rId2"/>
            <a:stretch>
              <a:fillRect/>
            </a:stretch>
          </a:blipFill>
        </p:spPr>
      </p:sp>
      <p:sp>
        <p:nvSpPr>
          <p:cNvPr id="4" name="Freeform 4"/>
          <p:cNvSpPr/>
          <p:nvPr/>
        </p:nvSpPr>
        <p:spPr>
          <a:xfrm>
            <a:off x="6924595" y="1783320"/>
            <a:ext cx="3647275" cy="8229600"/>
          </a:xfrm>
          <a:custGeom>
            <a:avLst/>
            <a:gdLst/>
            <a:ahLst/>
            <a:cxnLst/>
            <a:rect l="l" t="t" r="r" b="b"/>
            <a:pathLst>
              <a:path w="3647275" h="8229600">
                <a:moveTo>
                  <a:pt x="0" y="0"/>
                </a:moveTo>
                <a:lnTo>
                  <a:pt x="3647275" y="0"/>
                </a:lnTo>
                <a:lnTo>
                  <a:pt x="3647275" y="8229600"/>
                </a:lnTo>
                <a:lnTo>
                  <a:pt x="0" y="8229600"/>
                </a:lnTo>
                <a:lnTo>
                  <a:pt x="0" y="0"/>
                </a:lnTo>
                <a:close/>
              </a:path>
            </a:pathLst>
          </a:custGeom>
          <a:blipFill>
            <a:blip r:embed="rId1"/>
            <a:stretch>
              <a:fillRect/>
            </a:stretch>
          </a:blipFill>
        </p:spPr>
      </p:sp>
      <p:sp>
        <p:nvSpPr>
          <p:cNvPr id="5" name="Freeform 5"/>
          <p:cNvSpPr/>
          <p:nvPr/>
        </p:nvSpPr>
        <p:spPr>
          <a:xfrm>
            <a:off x="3523346" y="1783320"/>
            <a:ext cx="3647275" cy="8229600"/>
          </a:xfrm>
          <a:custGeom>
            <a:avLst/>
            <a:gdLst/>
            <a:ahLst/>
            <a:cxnLst/>
            <a:rect l="l" t="t" r="r" b="b"/>
            <a:pathLst>
              <a:path w="3647275" h="8229600">
                <a:moveTo>
                  <a:pt x="0" y="0"/>
                </a:moveTo>
                <a:lnTo>
                  <a:pt x="3647275" y="0"/>
                </a:lnTo>
                <a:lnTo>
                  <a:pt x="3647275" y="8229600"/>
                </a:lnTo>
                <a:lnTo>
                  <a:pt x="0" y="8229600"/>
                </a:lnTo>
                <a:lnTo>
                  <a:pt x="0" y="0"/>
                </a:lnTo>
                <a:close/>
              </a:path>
            </a:pathLst>
          </a:custGeom>
          <a:blipFill>
            <a:blip r:embed="rId1"/>
            <a:stretch>
              <a:fillRect/>
            </a:stretch>
          </a:blipFill>
        </p:spPr>
      </p:sp>
      <p:grpSp>
        <p:nvGrpSpPr>
          <p:cNvPr id="6" name="Group 6"/>
          <p:cNvGrpSpPr/>
          <p:nvPr/>
        </p:nvGrpSpPr>
        <p:grpSpPr>
          <a:xfrm rot="0">
            <a:off x="434371" y="1783320"/>
            <a:ext cx="17419258" cy="2867690"/>
            <a:chOff x="0" y="0"/>
            <a:chExt cx="23225677" cy="3823587"/>
          </a:xfrm>
        </p:grpSpPr>
        <p:grpSp>
          <p:nvGrpSpPr>
            <p:cNvPr id="7" name="Group 7"/>
            <p:cNvGrpSpPr/>
            <p:nvPr/>
          </p:nvGrpSpPr>
          <p:grpSpPr>
            <a:xfrm rot="0">
              <a:off x="0" y="0"/>
              <a:ext cx="23225677" cy="3823587"/>
              <a:chOff x="0" y="0"/>
              <a:chExt cx="4587788" cy="755276"/>
            </a:xfrm>
          </p:grpSpPr>
          <p:sp>
            <p:nvSpPr>
              <p:cNvPr id="8" name="Freeform 8"/>
              <p:cNvSpPr/>
              <p:nvPr/>
            </p:nvSpPr>
            <p:spPr>
              <a:xfrm>
                <a:off x="0" y="0"/>
                <a:ext cx="4587788" cy="755276"/>
              </a:xfrm>
              <a:custGeom>
                <a:avLst/>
                <a:gdLst/>
                <a:ahLst/>
                <a:cxnLst/>
                <a:rect l="l" t="t" r="r" b="b"/>
                <a:pathLst>
                  <a:path w="4587788" h="755276">
                    <a:moveTo>
                      <a:pt x="22667" y="0"/>
                    </a:moveTo>
                    <a:lnTo>
                      <a:pt x="4565121" y="0"/>
                    </a:lnTo>
                    <a:cubicBezTo>
                      <a:pt x="4577640" y="0"/>
                      <a:pt x="4587788" y="10148"/>
                      <a:pt x="4587788" y="22667"/>
                    </a:cubicBezTo>
                    <a:lnTo>
                      <a:pt x="4587788" y="732610"/>
                    </a:lnTo>
                    <a:cubicBezTo>
                      <a:pt x="4587788" y="745128"/>
                      <a:pt x="4577640" y="755276"/>
                      <a:pt x="4565121" y="755276"/>
                    </a:cubicBezTo>
                    <a:lnTo>
                      <a:pt x="22667" y="755276"/>
                    </a:lnTo>
                    <a:cubicBezTo>
                      <a:pt x="10148" y="755276"/>
                      <a:pt x="0" y="745128"/>
                      <a:pt x="0" y="732610"/>
                    </a:cubicBezTo>
                    <a:lnTo>
                      <a:pt x="0" y="22667"/>
                    </a:lnTo>
                    <a:cubicBezTo>
                      <a:pt x="0" y="10148"/>
                      <a:pt x="10148" y="0"/>
                      <a:pt x="22667" y="0"/>
                    </a:cubicBezTo>
                    <a:close/>
                  </a:path>
                </a:pathLst>
              </a:custGeom>
              <a:solidFill>
                <a:srgbClr val="FFFFFF"/>
              </a:solidFill>
            </p:spPr>
          </p:sp>
          <p:sp>
            <p:nvSpPr>
              <p:cNvPr id="9" name="TextBox 9"/>
              <p:cNvSpPr txBox="1"/>
              <p:nvPr/>
            </p:nvSpPr>
            <p:spPr>
              <a:xfrm>
                <a:off x="0" y="-38100"/>
                <a:ext cx="4587788" cy="793376"/>
              </a:xfrm>
              <a:prstGeom prst="rect">
                <a:avLst/>
              </a:prstGeom>
            </p:spPr>
            <p:txBody>
              <a:bodyPr lIns="50800" tIns="50800" rIns="50800" bIns="50800" rtlCol="0" anchor="ctr"/>
              <a:lstStyle/>
              <a:p>
                <a:pPr algn="ctr">
                  <a:lnSpc>
                    <a:spcPts val="2660"/>
                  </a:lnSpc>
                </a:pPr>
              </a:p>
            </p:txBody>
          </p:sp>
        </p:grpSp>
        <p:sp>
          <p:nvSpPr>
            <p:cNvPr id="10" name="TextBox 10"/>
            <p:cNvSpPr txBox="1"/>
            <p:nvPr/>
          </p:nvSpPr>
          <p:spPr>
            <a:xfrm>
              <a:off x="376166" y="337087"/>
              <a:ext cx="22473345" cy="3155542"/>
            </a:xfrm>
            <a:prstGeom prst="rect">
              <a:avLst/>
            </a:prstGeom>
          </p:spPr>
          <p:txBody>
            <a:bodyPr lIns="0" tIns="0" rIns="0" bIns="0" rtlCol="0" anchor="t">
              <a:spAutoFit/>
            </a:bodyPr>
            <a:lstStyle/>
            <a:p>
              <a:pPr algn="l">
                <a:lnSpc>
                  <a:spcPts val="4745"/>
                </a:lnSpc>
              </a:pPr>
              <a:r>
                <a:rPr lang="en-US" sz="3390">
                  <a:solidFill>
                    <a:srgbClr val="000000"/>
                  </a:solidFill>
                  <a:latin typeface="Canva Sans Bold" panose="020B0803030501040103"/>
                </a:rPr>
                <a:t>The real-time usage of our models involves preparing data, training the model, validating it, integrating it into an application, deploying it for real-time prediction, and continuously monitoring and improving its performance based on feedback and iteration.</a:t>
              </a:r>
              <a:endParaRPr lang="en-US" sz="3390">
                <a:solidFill>
                  <a:srgbClr val="000000"/>
                </a:solidFill>
                <a:latin typeface="Canva Sans Bold" panose="020B0803030501040103"/>
              </a:endParaRPr>
            </a:p>
          </p:txBody>
        </p:sp>
      </p:grpSp>
      <p:sp>
        <p:nvSpPr>
          <p:cNvPr id="11" name="Freeform 11"/>
          <p:cNvSpPr/>
          <p:nvPr/>
        </p:nvSpPr>
        <p:spPr>
          <a:xfrm rot="5400000">
            <a:off x="1232183" y="5143500"/>
            <a:ext cx="3647275" cy="8229600"/>
          </a:xfrm>
          <a:custGeom>
            <a:avLst/>
            <a:gdLst/>
            <a:ahLst/>
            <a:cxnLst/>
            <a:rect l="l" t="t" r="r" b="b"/>
            <a:pathLst>
              <a:path w="3647275" h="8229600">
                <a:moveTo>
                  <a:pt x="0" y="0"/>
                </a:moveTo>
                <a:lnTo>
                  <a:pt x="3647275" y="0"/>
                </a:lnTo>
                <a:lnTo>
                  <a:pt x="3647275" y="8229600"/>
                </a:lnTo>
                <a:lnTo>
                  <a:pt x="0" y="8229600"/>
                </a:lnTo>
                <a:lnTo>
                  <a:pt x="0" y="0"/>
                </a:lnTo>
                <a:close/>
              </a:path>
            </a:pathLst>
          </a:custGeom>
          <a:blipFill>
            <a:blip r:embed="rId3"/>
            <a:stretch>
              <a:fillRect/>
            </a:stretch>
          </a:blipFill>
        </p:spPr>
      </p:sp>
      <p:grpSp>
        <p:nvGrpSpPr>
          <p:cNvPr id="12" name="Group 12"/>
          <p:cNvGrpSpPr/>
          <p:nvPr/>
        </p:nvGrpSpPr>
        <p:grpSpPr>
          <a:xfrm rot="0">
            <a:off x="434371" y="4979692"/>
            <a:ext cx="17419258" cy="5044700"/>
            <a:chOff x="0" y="0"/>
            <a:chExt cx="23225677" cy="6726267"/>
          </a:xfrm>
        </p:grpSpPr>
        <p:grpSp>
          <p:nvGrpSpPr>
            <p:cNvPr id="13" name="Group 13"/>
            <p:cNvGrpSpPr/>
            <p:nvPr/>
          </p:nvGrpSpPr>
          <p:grpSpPr>
            <a:xfrm rot="0">
              <a:off x="0" y="0"/>
              <a:ext cx="23225677" cy="6626515"/>
              <a:chOff x="0" y="0"/>
              <a:chExt cx="4587788" cy="1308941"/>
            </a:xfrm>
          </p:grpSpPr>
          <p:sp>
            <p:nvSpPr>
              <p:cNvPr id="14" name="Freeform 14"/>
              <p:cNvSpPr/>
              <p:nvPr/>
            </p:nvSpPr>
            <p:spPr>
              <a:xfrm>
                <a:off x="0" y="0"/>
                <a:ext cx="4587788" cy="1308941"/>
              </a:xfrm>
              <a:custGeom>
                <a:avLst/>
                <a:gdLst/>
                <a:ahLst/>
                <a:cxnLst/>
                <a:rect l="l" t="t" r="r" b="b"/>
                <a:pathLst>
                  <a:path w="4587788" h="1308941">
                    <a:moveTo>
                      <a:pt x="22667" y="0"/>
                    </a:moveTo>
                    <a:lnTo>
                      <a:pt x="4565121" y="0"/>
                    </a:lnTo>
                    <a:cubicBezTo>
                      <a:pt x="4577640" y="0"/>
                      <a:pt x="4587788" y="10148"/>
                      <a:pt x="4587788" y="22667"/>
                    </a:cubicBezTo>
                    <a:lnTo>
                      <a:pt x="4587788" y="1286275"/>
                    </a:lnTo>
                    <a:cubicBezTo>
                      <a:pt x="4587788" y="1298793"/>
                      <a:pt x="4577640" y="1308941"/>
                      <a:pt x="4565121" y="1308941"/>
                    </a:cubicBezTo>
                    <a:lnTo>
                      <a:pt x="22667" y="1308941"/>
                    </a:lnTo>
                    <a:cubicBezTo>
                      <a:pt x="10148" y="1308941"/>
                      <a:pt x="0" y="1298793"/>
                      <a:pt x="0" y="1286275"/>
                    </a:cubicBezTo>
                    <a:lnTo>
                      <a:pt x="0" y="22667"/>
                    </a:lnTo>
                    <a:cubicBezTo>
                      <a:pt x="0" y="10148"/>
                      <a:pt x="10148" y="0"/>
                      <a:pt x="22667" y="0"/>
                    </a:cubicBezTo>
                    <a:close/>
                  </a:path>
                </a:pathLst>
              </a:custGeom>
              <a:solidFill>
                <a:srgbClr val="FFFFFF"/>
              </a:solidFill>
            </p:spPr>
          </p:sp>
          <p:sp>
            <p:nvSpPr>
              <p:cNvPr id="15" name="TextBox 15"/>
              <p:cNvSpPr txBox="1"/>
              <p:nvPr/>
            </p:nvSpPr>
            <p:spPr>
              <a:xfrm>
                <a:off x="0" y="-38100"/>
                <a:ext cx="4587788" cy="1347041"/>
              </a:xfrm>
              <a:prstGeom prst="rect">
                <a:avLst/>
              </a:prstGeom>
            </p:spPr>
            <p:txBody>
              <a:bodyPr lIns="50800" tIns="50800" rIns="50800" bIns="50800" rtlCol="0" anchor="ctr"/>
              <a:lstStyle/>
              <a:p>
                <a:pPr algn="l">
                  <a:lnSpc>
                    <a:spcPts val="2660"/>
                  </a:lnSpc>
                </a:pPr>
              </a:p>
            </p:txBody>
          </p:sp>
        </p:grpSp>
        <p:sp>
          <p:nvSpPr>
            <p:cNvPr id="16" name="TextBox 16"/>
            <p:cNvSpPr txBox="1"/>
            <p:nvPr/>
          </p:nvSpPr>
          <p:spPr>
            <a:xfrm>
              <a:off x="0" y="170785"/>
              <a:ext cx="23225677" cy="6555482"/>
            </a:xfrm>
            <a:prstGeom prst="rect">
              <a:avLst/>
            </a:prstGeom>
          </p:spPr>
          <p:txBody>
            <a:bodyPr lIns="0" tIns="0" rIns="0" bIns="0" rtlCol="0" anchor="t">
              <a:spAutoFit/>
            </a:bodyPr>
            <a:lstStyle/>
            <a:p>
              <a:pPr marL="612775" lvl="1" indent="-306705" algn="l">
                <a:lnSpc>
                  <a:spcPts val="3975"/>
                </a:lnSpc>
                <a:buFont typeface="Arial" panose="020B0604020202020204"/>
                <a:buChar char="•"/>
              </a:pPr>
              <a:r>
                <a:rPr lang="en-US" sz="2840" u="sng">
                  <a:solidFill>
                    <a:srgbClr val="000000"/>
                  </a:solidFill>
                  <a:latin typeface="Canva Sans Bold" panose="020B0803030501040103"/>
                </a:rPr>
                <a:t>Data Preprocessing:</a:t>
              </a:r>
              <a:r>
                <a:rPr lang="en-US" sz="2840">
                  <a:solidFill>
                    <a:srgbClr val="000000"/>
                  </a:solidFill>
                  <a:latin typeface="Canva Sans Bold" panose="020B0803030501040103"/>
                </a:rPr>
                <a:t> Prepare the genomic and epigenomic functional annotations as well as the GW</a:t>
              </a:r>
              <a:r>
                <a:rPr lang="en-US" sz="2840">
                  <a:solidFill>
                    <a:srgbClr val="000000"/>
                  </a:solidFill>
                  <a:latin typeface="Canva Sans Bold" panose="020B0803030501040103"/>
                </a:rPr>
                <a:t>AS summary statistics. This may involve data cleaning, normalization, and formatting to ensure compatibility with the AnnoPred framework.</a:t>
              </a:r>
              <a:endParaRPr lang="en-US" sz="2840">
                <a:solidFill>
                  <a:srgbClr val="000000"/>
                </a:solidFill>
                <a:latin typeface="Canva Sans Bold" panose="020B0803030501040103"/>
              </a:endParaRPr>
            </a:p>
            <a:p>
              <a:pPr marL="612775" lvl="1" indent="-306705" algn="l">
                <a:lnSpc>
                  <a:spcPts val="3975"/>
                </a:lnSpc>
                <a:buFont typeface="Arial" panose="020B0604020202020204"/>
                <a:buChar char="•"/>
              </a:pPr>
              <a:r>
                <a:rPr lang="en-US" sz="2840" u="sng">
                  <a:solidFill>
                    <a:srgbClr val="000000"/>
                  </a:solidFill>
                  <a:latin typeface="Canva Sans Bold" panose="020B0803030501040103"/>
                </a:rPr>
                <a:t>Training the Model:</a:t>
              </a:r>
              <a:r>
                <a:rPr lang="en-US" sz="2840">
                  <a:solidFill>
                    <a:srgbClr val="000000"/>
                  </a:solidFill>
                  <a:latin typeface="Canva Sans Bold" panose="020B0803030501040103"/>
                </a:rPr>
                <a:t> Utilize the AnnoPred framework to train the model using the prepared data. This involves specifying the Bayesian framework, explicitly modeling various functional annotations, and incorporating linkage disequilibrium estimated from reference genotype data.</a:t>
              </a:r>
              <a:endParaRPr lang="en-US" sz="2840">
                <a:solidFill>
                  <a:srgbClr val="000000"/>
                </a:solidFill>
                <a:latin typeface="Canva Sans Bold" panose="020B0803030501040103"/>
              </a:endParaRPr>
            </a:p>
            <a:p>
              <a:pPr marL="612775" lvl="1" indent="-306705" algn="l">
                <a:lnSpc>
                  <a:spcPts val="3975"/>
                </a:lnSpc>
                <a:buFont typeface="Arial" panose="020B0604020202020204"/>
                <a:buChar char="•"/>
              </a:pPr>
              <a:r>
                <a:rPr lang="en-US" sz="2840" u="sng">
                  <a:solidFill>
                    <a:srgbClr val="000000"/>
                  </a:solidFill>
                  <a:latin typeface="Canva Sans Bold" panose="020B0803030501040103"/>
                </a:rPr>
                <a:t>Validation:</a:t>
              </a:r>
              <a:r>
                <a:rPr lang="en-US" sz="2840" u="sng">
                  <a:solidFill>
                    <a:srgbClr val="000000"/>
                  </a:solidFill>
                  <a:latin typeface="Canva Sans Bold" panose="020B0803030501040103"/>
                </a:rPr>
                <a:t> </a:t>
              </a:r>
              <a:r>
                <a:rPr lang="en-US" sz="2840">
                  <a:solidFill>
                    <a:srgbClr val="000000"/>
                  </a:solidFill>
                  <a:latin typeface="Canva Sans Bold" panose="020B0803030501040103"/>
                </a:rPr>
                <a:t>Validate the trained AnnoPred model using appropriate validation techniques. This may involve cross-validation or splitting the dataset into training and testing sets.</a:t>
              </a:r>
              <a:endParaRPr lang="en-US" sz="2840">
                <a:solidFill>
                  <a:srgbClr val="000000"/>
                </a:solidFill>
                <a:latin typeface="Canva Sans Bold" panose="020B0803030501040103"/>
              </a:endParaRPr>
            </a:p>
            <a:p>
              <a:pPr algn="l">
                <a:lnSpc>
                  <a:spcPts val="3975"/>
                </a:lnSpc>
              </a:pPr>
            </a:p>
            <a:p>
              <a:pPr algn="l">
                <a:lnSpc>
                  <a:spcPts val="3975"/>
                </a:lnSpc>
              </a:pPr>
            </a:p>
          </p:txBody>
        </p:sp>
      </p:grpSp>
      <p:grpSp>
        <p:nvGrpSpPr>
          <p:cNvPr id="17" name="Group 17"/>
          <p:cNvGrpSpPr/>
          <p:nvPr/>
        </p:nvGrpSpPr>
        <p:grpSpPr>
          <a:xfrm rot="0">
            <a:off x="4393053" y="66767"/>
            <a:ext cx="9529196" cy="1543050"/>
            <a:chOff x="0" y="0"/>
            <a:chExt cx="2509747" cy="406400"/>
          </a:xfrm>
        </p:grpSpPr>
        <p:sp>
          <p:nvSpPr>
            <p:cNvPr id="18" name="Freeform 18"/>
            <p:cNvSpPr/>
            <p:nvPr/>
          </p:nvSpPr>
          <p:spPr>
            <a:xfrm>
              <a:off x="0" y="0"/>
              <a:ext cx="2509747" cy="406400"/>
            </a:xfrm>
            <a:custGeom>
              <a:avLst/>
              <a:gdLst/>
              <a:ahLst/>
              <a:cxnLst/>
              <a:rect l="l" t="t" r="r" b="b"/>
              <a:pathLst>
                <a:path w="2509747" h="406400">
                  <a:moveTo>
                    <a:pt x="41435" y="0"/>
                  </a:moveTo>
                  <a:lnTo>
                    <a:pt x="2468313" y="0"/>
                  </a:lnTo>
                  <a:cubicBezTo>
                    <a:pt x="2479302" y="0"/>
                    <a:pt x="2489841" y="4365"/>
                    <a:pt x="2497611" y="12136"/>
                  </a:cubicBezTo>
                  <a:cubicBezTo>
                    <a:pt x="2505382" y="19906"/>
                    <a:pt x="2509747" y="30445"/>
                    <a:pt x="2509747" y="41435"/>
                  </a:cubicBezTo>
                  <a:lnTo>
                    <a:pt x="2509747" y="364965"/>
                  </a:lnTo>
                  <a:cubicBezTo>
                    <a:pt x="2509747" y="375955"/>
                    <a:pt x="2505382" y="386494"/>
                    <a:pt x="2497611" y="394264"/>
                  </a:cubicBezTo>
                  <a:cubicBezTo>
                    <a:pt x="2489841" y="402035"/>
                    <a:pt x="2479302" y="406400"/>
                    <a:pt x="2468313" y="406400"/>
                  </a:cubicBezTo>
                  <a:lnTo>
                    <a:pt x="41435" y="406400"/>
                  </a:lnTo>
                  <a:cubicBezTo>
                    <a:pt x="30445" y="406400"/>
                    <a:pt x="19906" y="402035"/>
                    <a:pt x="12136" y="394264"/>
                  </a:cubicBezTo>
                  <a:cubicBezTo>
                    <a:pt x="4365" y="386494"/>
                    <a:pt x="0" y="375955"/>
                    <a:pt x="0" y="364965"/>
                  </a:cubicBezTo>
                  <a:lnTo>
                    <a:pt x="0" y="41435"/>
                  </a:lnTo>
                  <a:cubicBezTo>
                    <a:pt x="0" y="30445"/>
                    <a:pt x="4365" y="19906"/>
                    <a:pt x="12136" y="12136"/>
                  </a:cubicBezTo>
                  <a:cubicBezTo>
                    <a:pt x="19906" y="4365"/>
                    <a:pt x="30445" y="0"/>
                    <a:pt x="41435" y="0"/>
                  </a:cubicBezTo>
                  <a:close/>
                </a:path>
              </a:pathLst>
            </a:custGeom>
            <a:solidFill>
              <a:srgbClr val="FFFFFF"/>
            </a:solidFill>
          </p:spPr>
        </p:sp>
        <p:sp>
          <p:nvSpPr>
            <p:cNvPr id="19" name="TextBox 19"/>
            <p:cNvSpPr txBox="1"/>
            <p:nvPr/>
          </p:nvSpPr>
          <p:spPr>
            <a:xfrm>
              <a:off x="0" y="-38100"/>
              <a:ext cx="2509747" cy="444500"/>
            </a:xfrm>
            <a:prstGeom prst="rect">
              <a:avLst/>
            </a:prstGeom>
          </p:spPr>
          <p:txBody>
            <a:bodyPr lIns="50800" tIns="50800" rIns="50800" bIns="50800" rtlCol="0" anchor="ctr"/>
            <a:lstStyle/>
            <a:p>
              <a:pPr algn="ctr">
                <a:lnSpc>
                  <a:spcPts val="2660"/>
                </a:lnSpc>
              </a:pPr>
            </a:p>
          </p:txBody>
        </p:sp>
      </p:grpSp>
      <p:sp>
        <p:nvSpPr>
          <p:cNvPr id="20" name="TextBox 20"/>
          <p:cNvSpPr txBox="1"/>
          <p:nvPr/>
        </p:nvSpPr>
        <p:spPr>
          <a:xfrm>
            <a:off x="4752529" y="-6652"/>
            <a:ext cx="8782943" cy="1461289"/>
          </a:xfrm>
          <a:prstGeom prst="rect">
            <a:avLst/>
          </a:prstGeom>
        </p:spPr>
        <p:txBody>
          <a:bodyPr lIns="0" tIns="0" rIns="0" bIns="0" rtlCol="0" anchor="t">
            <a:spAutoFit/>
          </a:bodyPr>
          <a:lstStyle/>
          <a:p>
            <a:pPr algn="ctr">
              <a:lnSpc>
                <a:spcPts val="11330"/>
              </a:lnSpc>
            </a:pPr>
            <a:r>
              <a:rPr lang="en-US" sz="8095">
                <a:solidFill>
                  <a:srgbClr val="000000"/>
                </a:solidFill>
                <a:latin typeface="Bodoni FLF Bold" panose="02000803080000020003"/>
              </a:rPr>
              <a:t>REAL TIME USAGE</a:t>
            </a:r>
            <a:endParaRPr lang="en-US" sz="8095">
              <a:solidFill>
                <a:srgbClr val="000000"/>
              </a:solidFill>
              <a:latin typeface="Bodoni FLF Bold" panose="02000803080000020003"/>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a:off x="2527995" y="-2660576"/>
            <a:ext cx="13655884" cy="15138266"/>
          </a:xfrm>
          <a:custGeom>
            <a:avLst/>
            <a:gdLst/>
            <a:ahLst/>
            <a:cxnLst/>
            <a:rect l="l" t="t" r="r" b="b"/>
            <a:pathLst>
              <a:path w="13655884" h="15138266">
                <a:moveTo>
                  <a:pt x="0" y="0"/>
                </a:moveTo>
                <a:lnTo>
                  <a:pt x="13655884" y="0"/>
                </a:lnTo>
                <a:lnTo>
                  <a:pt x="13655884" y="15138266"/>
                </a:lnTo>
                <a:lnTo>
                  <a:pt x="0" y="15138266"/>
                </a:lnTo>
                <a:lnTo>
                  <a:pt x="0" y="0"/>
                </a:lnTo>
                <a:close/>
              </a:path>
            </a:pathLst>
          </a:custGeom>
          <a:blipFill>
            <a:blip r:embed="rId1"/>
            <a:stretch>
              <a:fillRect/>
            </a:stretch>
          </a:blipFill>
        </p:spPr>
      </p:sp>
      <p:grpSp>
        <p:nvGrpSpPr>
          <p:cNvPr id="3" name="Group 3"/>
          <p:cNvGrpSpPr/>
          <p:nvPr/>
        </p:nvGrpSpPr>
        <p:grpSpPr>
          <a:xfrm rot="0">
            <a:off x="4160992" y="221948"/>
            <a:ext cx="9501894" cy="1311519"/>
            <a:chOff x="0" y="0"/>
            <a:chExt cx="2502557" cy="345421"/>
          </a:xfrm>
        </p:grpSpPr>
        <p:sp>
          <p:nvSpPr>
            <p:cNvPr id="4" name="Freeform 4"/>
            <p:cNvSpPr/>
            <p:nvPr/>
          </p:nvSpPr>
          <p:spPr>
            <a:xfrm>
              <a:off x="0" y="0"/>
              <a:ext cx="2502557" cy="345421"/>
            </a:xfrm>
            <a:custGeom>
              <a:avLst/>
              <a:gdLst/>
              <a:ahLst/>
              <a:cxnLst/>
              <a:rect l="l" t="t" r="r" b="b"/>
              <a:pathLst>
                <a:path w="2502557" h="345421">
                  <a:moveTo>
                    <a:pt x="41554" y="0"/>
                  </a:moveTo>
                  <a:lnTo>
                    <a:pt x="2461003" y="0"/>
                  </a:lnTo>
                  <a:cubicBezTo>
                    <a:pt x="2472024" y="0"/>
                    <a:pt x="2482593" y="4378"/>
                    <a:pt x="2490386" y="12171"/>
                  </a:cubicBezTo>
                  <a:cubicBezTo>
                    <a:pt x="2498179" y="19964"/>
                    <a:pt x="2502557" y="30533"/>
                    <a:pt x="2502557" y="41554"/>
                  </a:cubicBezTo>
                  <a:lnTo>
                    <a:pt x="2502557" y="303867"/>
                  </a:lnTo>
                  <a:cubicBezTo>
                    <a:pt x="2502557" y="326816"/>
                    <a:pt x="2483952" y="345421"/>
                    <a:pt x="2461003" y="345421"/>
                  </a:cubicBezTo>
                  <a:lnTo>
                    <a:pt x="41554" y="345421"/>
                  </a:lnTo>
                  <a:cubicBezTo>
                    <a:pt x="18604" y="345421"/>
                    <a:pt x="0" y="326816"/>
                    <a:pt x="0" y="303867"/>
                  </a:cubicBezTo>
                  <a:lnTo>
                    <a:pt x="0" y="41554"/>
                  </a:lnTo>
                  <a:cubicBezTo>
                    <a:pt x="0" y="18604"/>
                    <a:pt x="18604" y="0"/>
                    <a:pt x="41554" y="0"/>
                  </a:cubicBezTo>
                  <a:close/>
                </a:path>
              </a:pathLst>
            </a:custGeom>
            <a:solidFill>
              <a:srgbClr val="FFFFFF"/>
            </a:solidFill>
          </p:spPr>
        </p:sp>
        <p:sp>
          <p:nvSpPr>
            <p:cNvPr id="5" name="TextBox 5"/>
            <p:cNvSpPr txBox="1"/>
            <p:nvPr/>
          </p:nvSpPr>
          <p:spPr>
            <a:xfrm>
              <a:off x="0" y="-38100"/>
              <a:ext cx="2502557" cy="383521"/>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4647029" y="-6652"/>
            <a:ext cx="8782943" cy="1461289"/>
          </a:xfrm>
          <a:prstGeom prst="rect">
            <a:avLst/>
          </a:prstGeom>
        </p:spPr>
        <p:txBody>
          <a:bodyPr lIns="0" tIns="0" rIns="0" bIns="0" rtlCol="0" anchor="t">
            <a:spAutoFit/>
          </a:bodyPr>
          <a:lstStyle/>
          <a:p>
            <a:pPr algn="ctr">
              <a:lnSpc>
                <a:spcPts val="11330"/>
              </a:lnSpc>
            </a:pPr>
            <a:r>
              <a:rPr lang="en-US" sz="8095">
                <a:solidFill>
                  <a:srgbClr val="000000"/>
                </a:solidFill>
                <a:latin typeface="Bodoni FLF Bold" panose="02000803080000020003"/>
              </a:rPr>
              <a:t>REAL TIME USAGE</a:t>
            </a:r>
            <a:endParaRPr lang="en-US" sz="8095">
              <a:solidFill>
                <a:srgbClr val="000000"/>
              </a:solidFill>
              <a:latin typeface="Bodoni FLF Bold" panose="02000803080000020003"/>
            </a:endParaRPr>
          </a:p>
        </p:txBody>
      </p:sp>
      <p:sp>
        <p:nvSpPr>
          <p:cNvPr id="7" name="Freeform 7"/>
          <p:cNvSpPr/>
          <p:nvPr/>
        </p:nvSpPr>
        <p:spPr>
          <a:xfrm>
            <a:off x="15691861" y="-307003"/>
            <a:ext cx="4831215" cy="10901005"/>
          </a:xfrm>
          <a:custGeom>
            <a:avLst/>
            <a:gdLst/>
            <a:ahLst/>
            <a:cxnLst/>
            <a:rect l="l" t="t" r="r" b="b"/>
            <a:pathLst>
              <a:path w="4831215" h="10901005">
                <a:moveTo>
                  <a:pt x="0" y="0"/>
                </a:moveTo>
                <a:lnTo>
                  <a:pt x="4831215" y="0"/>
                </a:lnTo>
                <a:lnTo>
                  <a:pt x="4831215" y="10901006"/>
                </a:lnTo>
                <a:lnTo>
                  <a:pt x="0" y="10901006"/>
                </a:lnTo>
                <a:lnTo>
                  <a:pt x="0" y="0"/>
                </a:lnTo>
                <a:close/>
              </a:path>
            </a:pathLst>
          </a:custGeom>
          <a:blipFill>
            <a:blip r:embed="rId2"/>
            <a:stretch>
              <a:fillRect/>
            </a:stretch>
          </a:blipFill>
        </p:spPr>
      </p:sp>
      <p:sp>
        <p:nvSpPr>
          <p:cNvPr id="8" name="Freeform 8"/>
          <p:cNvSpPr/>
          <p:nvPr/>
        </p:nvSpPr>
        <p:spPr>
          <a:xfrm>
            <a:off x="-2373679" y="-667713"/>
            <a:ext cx="5150941" cy="11622426"/>
          </a:xfrm>
          <a:custGeom>
            <a:avLst/>
            <a:gdLst/>
            <a:ahLst/>
            <a:cxnLst/>
            <a:rect l="l" t="t" r="r" b="b"/>
            <a:pathLst>
              <a:path w="5150941" h="11622426">
                <a:moveTo>
                  <a:pt x="0" y="0"/>
                </a:moveTo>
                <a:lnTo>
                  <a:pt x="5150941" y="0"/>
                </a:lnTo>
                <a:lnTo>
                  <a:pt x="5150941" y="11622426"/>
                </a:lnTo>
                <a:lnTo>
                  <a:pt x="0" y="11622426"/>
                </a:lnTo>
                <a:lnTo>
                  <a:pt x="0" y="0"/>
                </a:lnTo>
                <a:close/>
              </a:path>
            </a:pathLst>
          </a:custGeom>
          <a:blipFill>
            <a:blip r:embed="rId3"/>
            <a:stretch>
              <a:fillRect/>
            </a:stretch>
          </a:blipFill>
        </p:spPr>
      </p:sp>
      <p:grpSp>
        <p:nvGrpSpPr>
          <p:cNvPr id="9" name="Group 9"/>
          <p:cNvGrpSpPr/>
          <p:nvPr/>
        </p:nvGrpSpPr>
        <p:grpSpPr>
          <a:xfrm rot="0">
            <a:off x="434371" y="1687330"/>
            <a:ext cx="17419258" cy="8054928"/>
            <a:chOff x="0" y="0"/>
            <a:chExt cx="4587788" cy="2121463"/>
          </a:xfrm>
        </p:grpSpPr>
        <p:sp>
          <p:nvSpPr>
            <p:cNvPr id="10" name="Freeform 10"/>
            <p:cNvSpPr/>
            <p:nvPr/>
          </p:nvSpPr>
          <p:spPr>
            <a:xfrm>
              <a:off x="0" y="0"/>
              <a:ext cx="4587788" cy="2121463"/>
            </a:xfrm>
            <a:custGeom>
              <a:avLst/>
              <a:gdLst/>
              <a:ahLst/>
              <a:cxnLst/>
              <a:rect l="l" t="t" r="r" b="b"/>
              <a:pathLst>
                <a:path w="4587788" h="2121463">
                  <a:moveTo>
                    <a:pt x="22667" y="0"/>
                  </a:moveTo>
                  <a:lnTo>
                    <a:pt x="4565121" y="0"/>
                  </a:lnTo>
                  <a:cubicBezTo>
                    <a:pt x="4577640" y="0"/>
                    <a:pt x="4587788" y="10148"/>
                    <a:pt x="4587788" y="22667"/>
                  </a:cubicBezTo>
                  <a:lnTo>
                    <a:pt x="4587788" y="2098796"/>
                  </a:lnTo>
                  <a:cubicBezTo>
                    <a:pt x="4587788" y="2111314"/>
                    <a:pt x="4577640" y="2121463"/>
                    <a:pt x="4565121" y="2121463"/>
                  </a:cubicBezTo>
                  <a:lnTo>
                    <a:pt x="22667" y="2121463"/>
                  </a:lnTo>
                  <a:cubicBezTo>
                    <a:pt x="10148" y="2121463"/>
                    <a:pt x="0" y="2111314"/>
                    <a:pt x="0" y="2098796"/>
                  </a:cubicBezTo>
                  <a:lnTo>
                    <a:pt x="0" y="22667"/>
                  </a:lnTo>
                  <a:cubicBezTo>
                    <a:pt x="0" y="10148"/>
                    <a:pt x="10148" y="0"/>
                    <a:pt x="22667" y="0"/>
                  </a:cubicBezTo>
                  <a:close/>
                </a:path>
              </a:pathLst>
            </a:custGeom>
            <a:solidFill>
              <a:srgbClr val="FFFFFF"/>
            </a:solidFill>
          </p:spPr>
        </p:sp>
        <p:sp>
          <p:nvSpPr>
            <p:cNvPr id="11" name="TextBox 11"/>
            <p:cNvSpPr txBox="1"/>
            <p:nvPr/>
          </p:nvSpPr>
          <p:spPr>
            <a:xfrm>
              <a:off x="0" y="-38100"/>
              <a:ext cx="4587788" cy="2159563"/>
            </a:xfrm>
            <a:prstGeom prst="rect">
              <a:avLst/>
            </a:prstGeom>
          </p:spPr>
          <p:txBody>
            <a:bodyPr lIns="50800" tIns="50800" rIns="50800" bIns="50800" rtlCol="0" anchor="ctr"/>
            <a:lstStyle/>
            <a:p>
              <a:pPr algn="ctr">
                <a:lnSpc>
                  <a:spcPts val="2660"/>
                </a:lnSpc>
              </a:pPr>
            </a:p>
          </p:txBody>
        </p:sp>
      </p:grpSp>
      <p:sp>
        <p:nvSpPr>
          <p:cNvPr id="12" name="TextBox 12"/>
          <p:cNvSpPr txBox="1"/>
          <p:nvPr/>
        </p:nvSpPr>
        <p:spPr>
          <a:xfrm>
            <a:off x="434371" y="2008129"/>
            <a:ext cx="17208259" cy="7903562"/>
          </a:xfrm>
          <a:prstGeom prst="rect">
            <a:avLst/>
          </a:prstGeom>
        </p:spPr>
        <p:txBody>
          <a:bodyPr lIns="0" tIns="0" rIns="0" bIns="0" rtlCol="0" anchor="t">
            <a:spAutoFit/>
          </a:bodyPr>
          <a:lstStyle/>
          <a:p>
            <a:pPr marL="747395" lvl="1" indent="-373380" algn="l">
              <a:lnSpc>
                <a:spcPts val="4845"/>
              </a:lnSpc>
              <a:buFont typeface="Arial" panose="020B0604020202020204"/>
              <a:buChar char="•"/>
            </a:pPr>
            <a:r>
              <a:rPr lang="en-US" sz="3460" u="sng">
                <a:solidFill>
                  <a:srgbClr val="000000"/>
                </a:solidFill>
                <a:latin typeface="Canva Sans Bold" panose="020B0803030501040103"/>
              </a:rPr>
              <a:t>Prediction:</a:t>
            </a:r>
            <a:r>
              <a:rPr lang="en-US" sz="3460">
                <a:solidFill>
                  <a:srgbClr val="000000"/>
                </a:solidFill>
                <a:latin typeface="Canva Sans Bold" panose="020B0803030501040103"/>
              </a:rPr>
              <a:t> Once the model is trained and validated, it can be used for real-time risk prediction for complex diseases. This involves applying the trained model to new GWAS summary statistics data to predict the genetic risk for individuals.</a:t>
            </a:r>
            <a:endParaRPr lang="en-US" sz="3460">
              <a:solidFill>
                <a:srgbClr val="000000"/>
              </a:solidFill>
              <a:latin typeface="Canva Sans Bold" panose="020B0803030501040103"/>
            </a:endParaRPr>
          </a:p>
          <a:p>
            <a:pPr marL="747395" lvl="1" indent="-373380" algn="l">
              <a:lnSpc>
                <a:spcPts val="4845"/>
              </a:lnSpc>
              <a:buFont typeface="Arial" panose="020B0604020202020204"/>
              <a:buChar char="•"/>
            </a:pPr>
            <a:r>
              <a:rPr lang="en-US" sz="3460" u="sng">
                <a:solidFill>
                  <a:srgbClr val="000000"/>
                </a:solidFill>
                <a:latin typeface="Canva Sans Bold" panose="020B0803030501040103"/>
              </a:rPr>
              <a:t>Integration into Application:</a:t>
            </a:r>
            <a:r>
              <a:rPr lang="en-US" sz="3460">
                <a:solidFill>
                  <a:srgbClr val="000000"/>
                </a:solidFill>
                <a:latin typeface="Canva Sans Bold" panose="020B0803030501040103"/>
              </a:rPr>
              <a:t> Integrate the AnnoPred model into an application or system where real-time risk prediction is required. This may involve developing a user interface for inputting GWAS summary statistics data and displaying the predicted risk scores.</a:t>
            </a:r>
            <a:endParaRPr lang="en-US" sz="3460">
              <a:solidFill>
                <a:srgbClr val="000000"/>
              </a:solidFill>
              <a:latin typeface="Canva Sans Bold" panose="020B0803030501040103"/>
            </a:endParaRPr>
          </a:p>
          <a:p>
            <a:pPr marL="747395" lvl="1" indent="-373380" algn="l">
              <a:lnSpc>
                <a:spcPts val="4845"/>
              </a:lnSpc>
              <a:buFont typeface="Arial" panose="020B0604020202020204"/>
              <a:buChar char="•"/>
            </a:pPr>
            <a:r>
              <a:rPr lang="en-US" sz="3460" u="sng">
                <a:solidFill>
                  <a:srgbClr val="000000"/>
                </a:solidFill>
                <a:latin typeface="Canva Sans Bold" panose="020B0803030501040103"/>
              </a:rPr>
              <a:t>Deployment and Monitoring:</a:t>
            </a:r>
            <a:r>
              <a:rPr lang="en-US" sz="3460">
                <a:solidFill>
                  <a:srgbClr val="000000"/>
                </a:solidFill>
                <a:latin typeface="Canva Sans Bold" panose="020B0803030501040103"/>
              </a:rPr>
              <a:t> Deploy the application incorporating AnnoPred for real-time risk prediction. Continuously monitor the performance of the model and update it as needed with new data or improvements to the framework.</a:t>
            </a:r>
            <a:endParaRPr lang="en-US" sz="3460">
              <a:solidFill>
                <a:srgbClr val="000000"/>
              </a:solidFill>
              <a:latin typeface="Canva Sans Bold" panose="020B0803030501040103"/>
            </a:endParaRPr>
          </a:p>
          <a:p>
            <a:pPr algn="l">
              <a:lnSpc>
                <a:spcPts val="4845"/>
              </a:lnSpc>
            </a:p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rot="0">
            <a:off x="218410" y="228216"/>
            <a:ext cx="4490460" cy="9892340"/>
            <a:chOff x="0" y="0"/>
            <a:chExt cx="1182673" cy="2605390"/>
          </a:xfrm>
        </p:grpSpPr>
        <p:sp>
          <p:nvSpPr>
            <p:cNvPr id="3" name="Freeform 3"/>
            <p:cNvSpPr/>
            <p:nvPr/>
          </p:nvSpPr>
          <p:spPr>
            <a:xfrm>
              <a:off x="0" y="0"/>
              <a:ext cx="1182672" cy="2605390"/>
            </a:xfrm>
            <a:custGeom>
              <a:avLst/>
              <a:gdLst/>
              <a:ahLst/>
              <a:cxnLst/>
              <a:rect l="l" t="t" r="r" b="b"/>
              <a:pathLst>
                <a:path w="1182672" h="2605390">
                  <a:moveTo>
                    <a:pt x="87928" y="0"/>
                  </a:moveTo>
                  <a:lnTo>
                    <a:pt x="1094744" y="0"/>
                  </a:lnTo>
                  <a:cubicBezTo>
                    <a:pt x="1143306" y="0"/>
                    <a:pt x="1182672" y="39367"/>
                    <a:pt x="1182672" y="87928"/>
                  </a:cubicBezTo>
                  <a:lnTo>
                    <a:pt x="1182672" y="2517462"/>
                  </a:lnTo>
                  <a:cubicBezTo>
                    <a:pt x="1182672" y="2540782"/>
                    <a:pt x="1173409" y="2563146"/>
                    <a:pt x="1156919" y="2579636"/>
                  </a:cubicBezTo>
                  <a:cubicBezTo>
                    <a:pt x="1140429" y="2596126"/>
                    <a:pt x="1118064" y="2605390"/>
                    <a:pt x="1094744" y="2605390"/>
                  </a:cubicBezTo>
                  <a:lnTo>
                    <a:pt x="87928" y="2605390"/>
                  </a:lnTo>
                  <a:cubicBezTo>
                    <a:pt x="64608" y="2605390"/>
                    <a:pt x="42243" y="2596126"/>
                    <a:pt x="25754" y="2579636"/>
                  </a:cubicBezTo>
                  <a:cubicBezTo>
                    <a:pt x="9264" y="2563146"/>
                    <a:pt x="0" y="2540782"/>
                    <a:pt x="0" y="2517462"/>
                  </a:cubicBezTo>
                  <a:lnTo>
                    <a:pt x="0" y="87928"/>
                  </a:lnTo>
                  <a:cubicBezTo>
                    <a:pt x="0" y="64608"/>
                    <a:pt x="9264" y="42243"/>
                    <a:pt x="25754" y="25754"/>
                  </a:cubicBezTo>
                  <a:cubicBezTo>
                    <a:pt x="42243" y="9264"/>
                    <a:pt x="64608" y="0"/>
                    <a:pt x="87928" y="0"/>
                  </a:cubicBezTo>
                  <a:close/>
                </a:path>
              </a:pathLst>
            </a:custGeom>
            <a:solidFill>
              <a:srgbClr val="34607D"/>
            </a:solidFill>
          </p:spPr>
        </p:sp>
        <p:sp>
          <p:nvSpPr>
            <p:cNvPr id="4" name="TextBox 4"/>
            <p:cNvSpPr txBox="1"/>
            <p:nvPr/>
          </p:nvSpPr>
          <p:spPr>
            <a:xfrm>
              <a:off x="0" y="-38100"/>
              <a:ext cx="1182673" cy="2643490"/>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3352555" y="7710876"/>
            <a:ext cx="2057400" cy="4114800"/>
          </a:xfrm>
          <a:custGeom>
            <a:avLst/>
            <a:gdLst/>
            <a:ahLst/>
            <a:cxnLst/>
            <a:rect l="l" t="t" r="r" b="b"/>
            <a:pathLst>
              <a:path w="2057400" h="4114800">
                <a:moveTo>
                  <a:pt x="0" y="0"/>
                </a:moveTo>
                <a:lnTo>
                  <a:pt x="2057400" y="0"/>
                </a:lnTo>
                <a:lnTo>
                  <a:pt x="2057400"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4882202" y="0"/>
            <a:ext cx="13415323" cy="10287000"/>
          </a:xfrm>
          <a:custGeom>
            <a:avLst/>
            <a:gdLst/>
            <a:ahLst/>
            <a:cxnLst/>
            <a:rect l="l" t="t" r="r" b="b"/>
            <a:pathLst>
              <a:path w="13415323" h="10287000">
                <a:moveTo>
                  <a:pt x="0" y="0"/>
                </a:moveTo>
                <a:lnTo>
                  <a:pt x="13415323" y="0"/>
                </a:lnTo>
                <a:lnTo>
                  <a:pt x="13415323" y="10287000"/>
                </a:lnTo>
                <a:lnTo>
                  <a:pt x="0" y="10287000"/>
                </a:lnTo>
                <a:lnTo>
                  <a:pt x="0" y="0"/>
                </a:lnTo>
                <a:close/>
              </a:path>
            </a:pathLst>
          </a:custGeom>
          <a:blipFill>
            <a:blip r:embed="rId3"/>
            <a:stretch>
              <a:fillRect/>
            </a:stretch>
          </a:blipFill>
        </p:spPr>
      </p:sp>
      <p:sp>
        <p:nvSpPr>
          <p:cNvPr id="7" name="Freeform 7"/>
          <p:cNvSpPr/>
          <p:nvPr/>
        </p:nvSpPr>
        <p:spPr>
          <a:xfrm>
            <a:off x="4872677" y="6717167"/>
            <a:ext cx="3553691" cy="4114800"/>
          </a:xfrm>
          <a:custGeom>
            <a:avLst/>
            <a:gdLst/>
            <a:ahLst/>
            <a:cxnLst/>
            <a:rect l="l" t="t" r="r" b="b"/>
            <a:pathLst>
              <a:path w="3553691" h="4114800">
                <a:moveTo>
                  <a:pt x="0" y="0"/>
                </a:moveTo>
                <a:lnTo>
                  <a:pt x="3553691" y="0"/>
                </a:lnTo>
                <a:lnTo>
                  <a:pt x="35536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440099" y="-564579"/>
            <a:ext cx="2057400" cy="4114800"/>
          </a:xfrm>
          <a:custGeom>
            <a:avLst/>
            <a:gdLst/>
            <a:ahLst/>
            <a:cxnLst/>
            <a:rect l="l" t="t" r="r" b="b"/>
            <a:pathLst>
              <a:path w="2057400" h="4114800">
                <a:moveTo>
                  <a:pt x="0" y="0"/>
                </a:moveTo>
                <a:lnTo>
                  <a:pt x="2057400" y="0"/>
                </a:lnTo>
                <a:lnTo>
                  <a:pt x="2057400"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8639690" y="2200064"/>
            <a:ext cx="2598236" cy="822597"/>
          </a:xfrm>
          <a:custGeom>
            <a:avLst/>
            <a:gdLst/>
            <a:ahLst/>
            <a:cxnLst/>
            <a:rect l="l" t="t" r="r" b="b"/>
            <a:pathLst>
              <a:path w="2598236" h="822597">
                <a:moveTo>
                  <a:pt x="0" y="0"/>
                </a:moveTo>
                <a:lnTo>
                  <a:pt x="2598236" y="0"/>
                </a:lnTo>
                <a:lnTo>
                  <a:pt x="2598236" y="822597"/>
                </a:lnTo>
                <a:lnTo>
                  <a:pt x="0" y="822597"/>
                </a:lnTo>
                <a:lnTo>
                  <a:pt x="0" y="0"/>
                </a:lnTo>
                <a:close/>
              </a:path>
            </a:pathLst>
          </a:custGeom>
          <a:blipFill>
            <a:blip r:embed="rId6"/>
            <a:stretch>
              <a:fillRect t="-6050" b="-6050"/>
            </a:stretch>
          </a:blipFill>
        </p:spPr>
      </p:sp>
      <p:sp>
        <p:nvSpPr>
          <p:cNvPr id="10" name="Freeform 10"/>
          <p:cNvSpPr/>
          <p:nvPr/>
        </p:nvSpPr>
        <p:spPr>
          <a:xfrm>
            <a:off x="17259300" y="696455"/>
            <a:ext cx="712765" cy="1142651"/>
          </a:xfrm>
          <a:custGeom>
            <a:avLst/>
            <a:gdLst/>
            <a:ahLst/>
            <a:cxnLst/>
            <a:rect l="l" t="t" r="r" b="b"/>
            <a:pathLst>
              <a:path w="712765" h="1142651">
                <a:moveTo>
                  <a:pt x="0" y="0"/>
                </a:moveTo>
                <a:lnTo>
                  <a:pt x="712765" y="0"/>
                </a:lnTo>
                <a:lnTo>
                  <a:pt x="712765" y="1142651"/>
                </a:lnTo>
                <a:lnTo>
                  <a:pt x="0" y="1142651"/>
                </a:lnTo>
                <a:lnTo>
                  <a:pt x="0" y="0"/>
                </a:lnTo>
                <a:close/>
              </a:path>
            </a:pathLst>
          </a:custGeom>
          <a:blipFill>
            <a:blip r:embed="rId7"/>
            <a:stretch>
              <a:fillRect/>
            </a:stretch>
          </a:blipFill>
        </p:spPr>
      </p:sp>
      <p:sp>
        <p:nvSpPr>
          <p:cNvPr id="11" name="Freeform 11"/>
          <p:cNvSpPr/>
          <p:nvPr/>
        </p:nvSpPr>
        <p:spPr>
          <a:xfrm>
            <a:off x="11237926" y="5441652"/>
            <a:ext cx="1189636" cy="2551028"/>
          </a:xfrm>
          <a:custGeom>
            <a:avLst/>
            <a:gdLst/>
            <a:ahLst/>
            <a:cxnLst/>
            <a:rect l="l" t="t" r="r" b="b"/>
            <a:pathLst>
              <a:path w="1189636" h="2551028">
                <a:moveTo>
                  <a:pt x="0" y="0"/>
                </a:moveTo>
                <a:lnTo>
                  <a:pt x="1189637" y="0"/>
                </a:lnTo>
                <a:lnTo>
                  <a:pt x="1189637" y="2551029"/>
                </a:lnTo>
                <a:lnTo>
                  <a:pt x="0" y="2551029"/>
                </a:lnTo>
                <a:lnTo>
                  <a:pt x="0" y="0"/>
                </a:lnTo>
                <a:close/>
              </a:path>
            </a:pathLst>
          </a:custGeom>
          <a:blipFill>
            <a:blip r:embed="rId8"/>
            <a:stretch>
              <a:fillRect/>
            </a:stretch>
          </a:blipFill>
        </p:spPr>
      </p:sp>
      <p:sp>
        <p:nvSpPr>
          <p:cNvPr id="12" name="Freeform 12"/>
          <p:cNvSpPr/>
          <p:nvPr/>
        </p:nvSpPr>
        <p:spPr>
          <a:xfrm rot="-5400000">
            <a:off x="16327310" y="8479903"/>
            <a:ext cx="935519" cy="1968842"/>
          </a:xfrm>
          <a:custGeom>
            <a:avLst/>
            <a:gdLst/>
            <a:ahLst/>
            <a:cxnLst/>
            <a:rect l="l" t="t" r="r" b="b"/>
            <a:pathLst>
              <a:path w="935519" h="1968842">
                <a:moveTo>
                  <a:pt x="0" y="0"/>
                </a:moveTo>
                <a:lnTo>
                  <a:pt x="935518" y="0"/>
                </a:lnTo>
                <a:lnTo>
                  <a:pt x="935518" y="1968842"/>
                </a:lnTo>
                <a:lnTo>
                  <a:pt x="0" y="1968842"/>
                </a:lnTo>
                <a:lnTo>
                  <a:pt x="0" y="0"/>
                </a:lnTo>
                <a:close/>
              </a:path>
            </a:pathLst>
          </a:custGeom>
          <a:blipFill>
            <a:blip r:embed="rId9"/>
            <a:stretch>
              <a:fillRect/>
            </a:stretch>
          </a:blipFill>
        </p:spPr>
      </p:sp>
      <p:sp>
        <p:nvSpPr>
          <p:cNvPr id="13" name="TextBox 13"/>
          <p:cNvSpPr txBox="1"/>
          <p:nvPr/>
        </p:nvSpPr>
        <p:spPr>
          <a:xfrm>
            <a:off x="136506" y="2735028"/>
            <a:ext cx="4654267" cy="4693119"/>
          </a:xfrm>
          <a:prstGeom prst="rect">
            <a:avLst/>
          </a:prstGeom>
        </p:spPr>
        <p:txBody>
          <a:bodyPr lIns="0" tIns="0" rIns="0" bIns="0" rtlCol="0" anchor="t">
            <a:spAutoFit/>
          </a:bodyPr>
          <a:lstStyle/>
          <a:p>
            <a:pPr algn="ctr">
              <a:lnSpc>
                <a:spcPts val="9345"/>
              </a:lnSpc>
              <a:spcBef>
                <a:spcPct val="0"/>
              </a:spcBef>
            </a:pPr>
            <a:r>
              <a:rPr lang="en-US" sz="6675" spc="-166">
                <a:solidFill>
                  <a:srgbClr val="000000"/>
                </a:solidFill>
                <a:latin typeface="Cardo Bold" panose="02020804080000020003"/>
              </a:rPr>
              <a:t>Overall System Architecture Diagram</a:t>
            </a:r>
            <a:endParaRPr lang="en-US" sz="6675" spc="-166">
              <a:solidFill>
                <a:srgbClr val="000000"/>
              </a:solidFill>
              <a:latin typeface="Cardo Bold" panose="02020804080000020003"/>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1839"/>
        </a:solidFill>
        <a:effectLst/>
      </p:bgPr>
    </p:bg>
    <p:spTree>
      <p:nvGrpSpPr>
        <p:cNvPr id="1" name=""/>
        <p:cNvGrpSpPr/>
        <p:nvPr/>
      </p:nvGrpSpPr>
      <p:grpSpPr>
        <a:xfrm>
          <a:off x="0" y="0"/>
          <a:ext cx="0" cy="0"/>
          <a:chOff x="0" y="0"/>
          <a:chExt cx="0" cy="0"/>
        </a:xfrm>
      </p:grpSpPr>
      <p:grpSp>
        <p:nvGrpSpPr>
          <p:cNvPr id="2" name="Group 2"/>
          <p:cNvGrpSpPr/>
          <p:nvPr/>
        </p:nvGrpSpPr>
        <p:grpSpPr>
          <a:xfrm rot="0">
            <a:off x="10447890" y="395694"/>
            <a:ext cx="7290488" cy="5904515"/>
            <a:chOff x="0" y="0"/>
            <a:chExt cx="1920129" cy="1555099"/>
          </a:xfrm>
        </p:grpSpPr>
        <p:sp>
          <p:nvSpPr>
            <p:cNvPr id="3" name="Freeform 3"/>
            <p:cNvSpPr/>
            <p:nvPr/>
          </p:nvSpPr>
          <p:spPr>
            <a:xfrm>
              <a:off x="0" y="0"/>
              <a:ext cx="1920129" cy="1555099"/>
            </a:xfrm>
            <a:custGeom>
              <a:avLst/>
              <a:gdLst/>
              <a:ahLst/>
              <a:cxnLst/>
              <a:rect l="l" t="t" r="r" b="b"/>
              <a:pathLst>
                <a:path w="1920129" h="1555099">
                  <a:moveTo>
                    <a:pt x="54158" y="0"/>
                  </a:moveTo>
                  <a:lnTo>
                    <a:pt x="1865971" y="0"/>
                  </a:lnTo>
                  <a:cubicBezTo>
                    <a:pt x="1895881" y="0"/>
                    <a:pt x="1920129" y="24247"/>
                    <a:pt x="1920129" y="54158"/>
                  </a:cubicBezTo>
                  <a:lnTo>
                    <a:pt x="1920129" y="1500941"/>
                  </a:lnTo>
                  <a:cubicBezTo>
                    <a:pt x="1920129" y="1515304"/>
                    <a:pt x="1914423" y="1529080"/>
                    <a:pt x="1904266" y="1539236"/>
                  </a:cubicBezTo>
                  <a:cubicBezTo>
                    <a:pt x="1894109" y="1549393"/>
                    <a:pt x="1880334" y="1555099"/>
                    <a:pt x="1865971" y="1555099"/>
                  </a:cubicBezTo>
                  <a:lnTo>
                    <a:pt x="54158" y="1555099"/>
                  </a:lnTo>
                  <a:cubicBezTo>
                    <a:pt x="39794" y="1555099"/>
                    <a:pt x="26019" y="1549393"/>
                    <a:pt x="15862" y="1539236"/>
                  </a:cubicBezTo>
                  <a:cubicBezTo>
                    <a:pt x="5706" y="1529080"/>
                    <a:pt x="0" y="1515304"/>
                    <a:pt x="0" y="1500941"/>
                  </a:cubicBezTo>
                  <a:lnTo>
                    <a:pt x="0" y="54158"/>
                  </a:lnTo>
                  <a:cubicBezTo>
                    <a:pt x="0" y="39794"/>
                    <a:pt x="5706" y="26019"/>
                    <a:pt x="15862" y="15862"/>
                  </a:cubicBezTo>
                  <a:cubicBezTo>
                    <a:pt x="26019" y="5706"/>
                    <a:pt x="39794" y="0"/>
                    <a:pt x="54158" y="0"/>
                  </a:cubicBezTo>
                  <a:close/>
                </a:path>
              </a:pathLst>
            </a:custGeom>
            <a:solidFill>
              <a:srgbClr val="719FAF"/>
            </a:solidFill>
          </p:spPr>
        </p:sp>
        <p:sp>
          <p:nvSpPr>
            <p:cNvPr id="4" name="TextBox 4"/>
            <p:cNvSpPr txBox="1"/>
            <p:nvPr/>
          </p:nvSpPr>
          <p:spPr>
            <a:xfrm>
              <a:off x="0" y="-38100"/>
              <a:ext cx="1920129" cy="1593199"/>
            </a:xfrm>
            <a:prstGeom prst="rect">
              <a:avLst/>
            </a:prstGeom>
          </p:spPr>
          <p:txBody>
            <a:bodyPr lIns="50800" tIns="50800" rIns="50800" bIns="50800" rtlCol="0" anchor="ctr"/>
            <a:lstStyle/>
            <a:p>
              <a:pPr algn="ctr">
                <a:lnSpc>
                  <a:spcPts val="2660"/>
                </a:lnSpc>
              </a:pPr>
            </a:p>
          </p:txBody>
        </p:sp>
      </p:grpSp>
      <p:sp>
        <p:nvSpPr>
          <p:cNvPr id="5" name="TextBox 5"/>
          <p:cNvSpPr txBox="1"/>
          <p:nvPr/>
        </p:nvSpPr>
        <p:spPr>
          <a:xfrm>
            <a:off x="14986542" y="7201716"/>
            <a:ext cx="260003" cy="563880"/>
          </a:xfrm>
          <a:prstGeom prst="rect">
            <a:avLst/>
          </a:prstGeom>
        </p:spPr>
        <p:txBody>
          <a:bodyPr lIns="0" tIns="0" rIns="0" bIns="0" rtlCol="0" anchor="t">
            <a:spAutoFit/>
          </a:bodyPr>
          <a:lstStyle/>
          <a:p>
            <a:pPr algn="ctr">
              <a:lnSpc>
                <a:spcPts val="4620"/>
              </a:lnSpc>
            </a:pPr>
            <a:r>
              <a:rPr lang="en-US" sz="3300">
                <a:solidFill>
                  <a:srgbClr val="040606"/>
                </a:solidFill>
                <a:latin typeface="Canva Sans" panose="020B0503030501040103"/>
              </a:rPr>
              <a:t>n</a:t>
            </a:r>
            <a:endParaRPr lang="en-US" sz="3300">
              <a:solidFill>
                <a:srgbClr val="040606"/>
              </a:solidFill>
              <a:latin typeface="Canva Sans" panose="020B0503030501040103"/>
            </a:endParaRPr>
          </a:p>
        </p:txBody>
      </p:sp>
      <p:sp>
        <p:nvSpPr>
          <p:cNvPr id="6" name="Freeform 6"/>
          <p:cNvSpPr/>
          <p:nvPr/>
        </p:nvSpPr>
        <p:spPr>
          <a:xfrm>
            <a:off x="0" y="1028700"/>
            <a:ext cx="11875257" cy="8020695"/>
          </a:xfrm>
          <a:custGeom>
            <a:avLst/>
            <a:gdLst/>
            <a:ahLst/>
            <a:cxnLst/>
            <a:rect l="l" t="t" r="r" b="b"/>
            <a:pathLst>
              <a:path w="11875257" h="8020695">
                <a:moveTo>
                  <a:pt x="0" y="0"/>
                </a:moveTo>
                <a:lnTo>
                  <a:pt x="11875257" y="0"/>
                </a:lnTo>
                <a:lnTo>
                  <a:pt x="11875257" y="8020695"/>
                </a:lnTo>
                <a:lnTo>
                  <a:pt x="0" y="8020695"/>
                </a:lnTo>
                <a:lnTo>
                  <a:pt x="0" y="0"/>
                </a:lnTo>
                <a:close/>
              </a:path>
            </a:pathLst>
          </a:custGeom>
          <a:blipFill>
            <a:blip r:embed="rId1"/>
            <a:stretch>
              <a:fillRect/>
            </a:stretch>
          </a:blipFill>
        </p:spPr>
      </p:sp>
      <p:sp>
        <p:nvSpPr>
          <p:cNvPr id="7" name="TextBox 7"/>
          <p:cNvSpPr txBox="1"/>
          <p:nvPr/>
        </p:nvSpPr>
        <p:spPr>
          <a:xfrm>
            <a:off x="10960576" y="866087"/>
            <a:ext cx="6566297" cy="5005069"/>
          </a:xfrm>
          <a:prstGeom prst="rect">
            <a:avLst/>
          </a:prstGeom>
        </p:spPr>
        <p:txBody>
          <a:bodyPr lIns="0" tIns="0" rIns="0" bIns="0" rtlCol="0" anchor="t">
            <a:spAutoFit/>
          </a:bodyPr>
          <a:lstStyle/>
          <a:p>
            <a:pPr algn="ctr">
              <a:lnSpc>
                <a:spcPts val="12880"/>
              </a:lnSpc>
            </a:pPr>
            <a:r>
              <a:rPr lang="en-US" sz="9200">
                <a:solidFill>
                  <a:srgbClr val="040606"/>
                </a:solidFill>
                <a:latin typeface="ITC Benguiat" panose="02030603050306020704"/>
              </a:rPr>
              <a:t>MODULES</a:t>
            </a:r>
            <a:endParaRPr lang="en-US" sz="9200">
              <a:solidFill>
                <a:srgbClr val="040606"/>
              </a:solidFill>
              <a:latin typeface="ITC Benguiat" panose="02030603050306020704"/>
            </a:endParaRPr>
          </a:p>
          <a:p>
            <a:pPr algn="ctr">
              <a:lnSpc>
                <a:spcPts val="12880"/>
              </a:lnSpc>
            </a:pPr>
            <a:r>
              <a:rPr lang="en-US" sz="9200">
                <a:solidFill>
                  <a:srgbClr val="040606"/>
                </a:solidFill>
                <a:latin typeface="ITC Benguiat" panose="02030603050306020704"/>
              </a:rPr>
              <a:t>and their </a:t>
            </a:r>
            <a:endParaRPr lang="en-US" sz="9200">
              <a:solidFill>
                <a:srgbClr val="040606"/>
              </a:solidFill>
              <a:latin typeface="ITC Benguiat" panose="02030603050306020704"/>
            </a:endParaRPr>
          </a:p>
          <a:p>
            <a:pPr algn="ctr">
              <a:lnSpc>
                <a:spcPts val="12880"/>
              </a:lnSpc>
            </a:pPr>
            <a:r>
              <a:rPr lang="en-US" sz="9200">
                <a:solidFill>
                  <a:srgbClr val="040606"/>
                </a:solidFill>
                <a:latin typeface="ITC Benguiat" panose="02030603050306020704"/>
              </a:rPr>
              <a:t>Distribution</a:t>
            </a:r>
            <a:endParaRPr lang="en-US" sz="9200">
              <a:solidFill>
                <a:srgbClr val="040606"/>
              </a:solidFill>
              <a:latin typeface="ITC Benguiat" panose="020306030503060207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1839"/>
        </a:solidFill>
        <a:effectLst/>
      </p:bgPr>
    </p:bg>
    <p:spTree>
      <p:nvGrpSpPr>
        <p:cNvPr id="1" name=""/>
        <p:cNvGrpSpPr/>
        <p:nvPr/>
      </p:nvGrpSpPr>
      <p:grpSpPr>
        <a:xfrm>
          <a:off x="0" y="0"/>
          <a:ext cx="0" cy="0"/>
          <a:chOff x="0" y="0"/>
          <a:chExt cx="0" cy="0"/>
        </a:xfrm>
      </p:grpSpPr>
      <p:grpSp>
        <p:nvGrpSpPr>
          <p:cNvPr id="2" name="Group 2"/>
          <p:cNvGrpSpPr/>
          <p:nvPr/>
        </p:nvGrpSpPr>
        <p:grpSpPr>
          <a:xfrm rot="0">
            <a:off x="11509747" y="420304"/>
            <a:ext cx="6035357" cy="6848087"/>
            <a:chOff x="0" y="0"/>
            <a:chExt cx="1589559" cy="1803611"/>
          </a:xfrm>
        </p:grpSpPr>
        <p:sp>
          <p:nvSpPr>
            <p:cNvPr id="3" name="Freeform 3"/>
            <p:cNvSpPr/>
            <p:nvPr/>
          </p:nvSpPr>
          <p:spPr>
            <a:xfrm>
              <a:off x="0" y="0"/>
              <a:ext cx="1589559" cy="1803611"/>
            </a:xfrm>
            <a:custGeom>
              <a:avLst/>
              <a:gdLst/>
              <a:ahLst/>
              <a:cxnLst/>
              <a:rect l="l" t="t" r="r" b="b"/>
              <a:pathLst>
                <a:path w="1589559" h="1803611">
                  <a:moveTo>
                    <a:pt x="65421" y="0"/>
                  </a:moveTo>
                  <a:lnTo>
                    <a:pt x="1524138" y="0"/>
                  </a:lnTo>
                  <a:cubicBezTo>
                    <a:pt x="1541489" y="0"/>
                    <a:pt x="1558129" y="6893"/>
                    <a:pt x="1570398" y="19161"/>
                  </a:cubicBezTo>
                  <a:cubicBezTo>
                    <a:pt x="1582667" y="31430"/>
                    <a:pt x="1589559" y="48070"/>
                    <a:pt x="1589559" y="65421"/>
                  </a:cubicBezTo>
                  <a:lnTo>
                    <a:pt x="1589559" y="1738191"/>
                  </a:lnTo>
                  <a:cubicBezTo>
                    <a:pt x="1589559" y="1755541"/>
                    <a:pt x="1582667" y="1772181"/>
                    <a:pt x="1570398" y="1784450"/>
                  </a:cubicBezTo>
                  <a:cubicBezTo>
                    <a:pt x="1558129" y="1796719"/>
                    <a:pt x="1541489" y="1803611"/>
                    <a:pt x="1524138" y="1803611"/>
                  </a:cubicBezTo>
                  <a:lnTo>
                    <a:pt x="65421" y="1803611"/>
                  </a:lnTo>
                  <a:cubicBezTo>
                    <a:pt x="48070" y="1803611"/>
                    <a:pt x="31430" y="1796719"/>
                    <a:pt x="19161" y="1784450"/>
                  </a:cubicBezTo>
                  <a:cubicBezTo>
                    <a:pt x="6893" y="1772181"/>
                    <a:pt x="0" y="1755541"/>
                    <a:pt x="0" y="1738191"/>
                  </a:cubicBezTo>
                  <a:lnTo>
                    <a:pt x="0" y="65421"/>
                  </a:lnTo>
                  <a:cubicBezTo>
                    <a:pt x="0" y="48070"/>
                    <a:pt x="6893" y="31430"/>
                    <a:pt x="19161" y="19161"/>
                  </a:cubicBezTo>
                  <a:cubicBezTo>
                    <a:pt x="31430" y="6893"/>
                    <a:pt x="48070" y="0"/>
                    <a:pt x="65421" y="0"/>
                  </a:cubicBezTo>
                  <a:close/>
                </a:path>
              </a:pathLst>
            </a:custGeom>
            <a:solidFill>
              <a:srgbClr val="719FAF"/>
            </a:solidFill>
          </p:spPr>
        </p:sp>
        <p:sp>
          <p:nvSpPr>
            <p:cNvPr id="4" name="TextBox 4"/>
            <p:cNvSpPr txBox="1"/>
            <p:nvPr/>
          </p:nvSpPr>
          <p:spPr>
            <a:xfrm>
              <a:off x="0" y="-38100"/>
              <a:ext cx="1589559" cy="1841711"/>
            </a:xfrm>
            <a:prstGeom prst="rect">
              <a:avLst/>
            </a:prstGeom>
          </p:spPr>
          <p:txBody>
            <a:bodyPr lIns="50800" tIns="50800" rIns="50800" bIns="50800" rtlCol="0" anchor="ctr"/>
            <a:lstStyle/>
            <a:p>
              <a:pPr algn="ctr">
                <a:lnSpc>
                  <a:spcPts val="2660"/>
                </a:lnSpc>
              </a:pPr>
            </a:p>
          </p:txBody>
        </p:sp>
      </p:grpSp>
      <p:sp>
        <p:nvSpPr>
          <p:cNvPr id="5" name="TextBox 5"/>
          <p:cNvSpPr txBox="1"/>
          <p:nvPr/>
        </p:nvSpPr>
        <p:spPr>
          <a:xfrm>
            <a:off x="14986542" y="7201716"/>
            <a:ext cx="260003" cy="563880"/>
          </a:xfrm>
          <a:prstGeom prst="rect">
            <a:avLst/>
          </a:prstGeom>
        </p:spPr>
        <p:txBody>
          <a:bodyPr lIns="0" tIns="0" rIns="0" bIns="0" rtlCol="0" anchor="t">
            <a:spAutoFit/>
          </a:bodyPr>
          <a:lstStyle/>
          <a:p>
            <a:pPr algn="ctr">
              <a:lnSpc>
                <a:spcPts val="4620"/>
              </a:lnSpc>
            </a:pPr>
            <a:r>
              <a:rPr lang="en-US" sz="3300">
                <a:solidFill>
                  <a:srgbClr val="040606"/>
                </a:solidFill>
                <a:latin typeface="Canva Sans" panose="020B0503030501040103"/>
              </a:rPr>
              <a:t>n</a:t>
            </a:r>
            <a:endParaRPr lang="en-US" sz="3300">
              <a:solidFill>
                <a:srgbClr val="040606"/>
              </a:solidFill>
              <a:latin typeface="Canva Sans" panose="020B0503030501040103"/>
            </a:endParaRPr>
          </a:p>
        </p:txBody>
      </p:sp>
      <p:sp>
        <p:nvSpPr>
          <p:cNvPr id="6" name="Freeform 6"/>
          <p:cNvSpPr/>
          <p:nvPr/>
        </p:nvSpPr>
        <p:spPr>
          <a:xfrm>
            <a:off x="537946" y="1932406"/>
            <a:ext cx="10602645" cy="7953459"/>
          </a:xfrm>
          <a:custGeom>
            <a:avLst/>
            <a:gdLst/>
            <a:ahLst/>
            <a:cxnLst/>
            <a:rect l="l" t="t" r="r" b="b"/>
            <a:pathLst>
              <a:path w="10602645" h="7953459">
                <a:moveTo>
                  <a:pt x="0" y="0"/>
                </a:moveTo>
                <a:lnTo>
                  <a:pt x="10602645" y="0"/>
                </a:lnTo>
                <a:lnTo>
                  <a:pt x="10602645" y="7953459"/>
                </a:lnTo>
                <a:lnTo>
                  <a:pt x="0" y="7953459"/>
                </a:lnTo>
                <a:lnTo>
                  <a:pt x="0" y="0"/>
                </a:lnTo>
                <a:close/>
              </a:path>
            </a:pathLst>
          </a:custGeom>
          <a:blipFill>
            <a:blip r:embed="rId1"/>
            <a:stretch>
              <a:fillRect l="-5668" r="-12066"/>
            </a:stretch>
          </a:blipFill>
        </p:spPr>
      </p:sp>
      <p:sp>
        <p:nvSpPr>
          <p:cNvPr id="7" name="TextBox 7"/>
          <p:cNvSpPr txBox="1"/>
          <p:nvPr/>
        </p:nvSpPr>
        <p:spPr>
          <a:xfrm>
            <a:off x="10694655" y="1165600"/>
            <a:ext cx="7665541" cy="5005069"/>
          </a:xfrm>
          <a:prstGeom prst="rect">
            <a:avLst/>
          </a:prstGeom>
        </p:spPr>
        <p:txBody>
          <a:bodyPr lIns="0" tIns="0" rIns="0" bIns="0" rtlCol="0" anchor="t">
            <a:spAutoFit/>
          </a:bodyPr>
          <a:lstStyle/>
          <a:p>
            <a:pPr algn="ctr">
              <a:lnSpc>
                <a:spcPts val="12880"/>
              </a:lnSpc>
            </a:pPr>
            <a:r>
              <a:rPr lang="en-US" sz="9200">
                <a:solidFill>
                  <a:srgbClr val="040606"/>
                </a:solidFill>
                <a:latin typeface="ITC Benguiat" panose="02030603050306020704"/>
              </a:rPr>
              <a:t>MODULES WORK</a:t>
            </a:r>
            <a:endParaRPr lang="en-US" sz="9200">
              <a:solidFill>
                <a:srgbClr val="040606"/>
              </a:solidFill>
              <a:latin typeface="ITC Benguiat" panose="02030603050306020704"/>
            </a:endParaRPr>
          </a:p>
          <a:p>
            <a:pPr algn="ctr">
              <a:lnSpc>
                <a:spcPts val="12880"/>
              </a:lnSpc>
            </a:pPr>
            <a:r>
              <a:rPr lang="en-US" sz="9200">
                <a:solidFill>
                  <a:srgbClr val="040606"/>
                </a:solidFill>
                <a:latin typeface="ITC Benguiat" panose="02030603050306020704"/>
              </a:rPr>
              <a:t>FLOW</a:t>
            </a:r>
            <a:endParaRPr lang="en-US" sz="9200">
              <a:solidFill>
                <a:srgbClr val="040606"/>
              </a:solidFill>
              <a:latin typeface="ITC Benguiat" panose="020306030503060207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89383" y="3799260"/>
          <a:ext cx="17309465" cy="4749800"/>
        </p:xfrm>
        <a:graphic>
          <a:graphicData uri="http://schemas.openxmlformats.org/drawingml/2006/table">
            <a:tbl>
              <a:tblPr/>
              <a:tblGrid>
                <a:gridCol w="4810237"/>
                <a:gridCol w="4046548"/>
                <a:gridCol w="8452448"/>
              </a:tblGrid>
              <a:tr h="582295">
                <a:tc>
                  <a:txBody>
                    <a:bodyPr rtlCol="0"/>
                    <a:lstStyle/>
                    <a:p>
                      <a:pPr algn="ctr">
                        <a:lnSpc>
                          <a:spcPts val="5600"/>
                        </a:lnSpc>
                        <a:defRPr/>
                      </a:pP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rtlCol="0"/>
                    <a:lstStyle/>
                    <a:p>
                      <a:pPr algn="ctr">
                        <a:lnSpc>
                          <a:spcPts val="5600"/>
                        </a:lnSpc>
                        <a:defRPr/>
                      </a:pPr>
                      <a:r>
                        <a:rPr lang="en-US" sz="4000">
                          <a:solidFill>
                            <a:srgbClr val="FFFFFF"/>
                          </a:solidFill>
                          <a:latin typeface="Canva Sans Bold" panose="020B0803030501040103"/>
                        </a:rPr>
                        <a:t> Start Date</a:t>
                      </a: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rtlCol="0"/>
                    <a:lstStyle/>
                    <a:p>
                      <a:pPr algn="ctr">
                        <a:lnSpc>
                          <a:spcPts val="5600"/>
                        </a:lnSpc>
                        <a:defRPr/>
                      </a:pPr>
                      <a:r>
                        <a:rPr lang="en-US" sz="4000">
                          <a:solidFill>
                            <a:srgbClr val="FFFFFF"/>
                          </a:solidFill>
                          <a:latin typeface="Canva Sans Bold" panose="020B0803030501040103"/>
                        </a:rPr>
                        <a:t>End Date</a:t>
                      </a: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r h="1219200">
                <a:tc>
                  <a:txBody>
                    <a:bodyPr rtlCol="0"/>
                    <a:lstStyle/>
                    <a:p>
                      <a:pPr algn="ctr">
                        <a:lnSpc>
                          <a:spcPts val="5600"/>
                        </a:lnSpc>
                        <a:defRPr/>
                      </a:pPr>
                      <a:r>
                        <a:rPr lang="en-US" sz="4000">
                          <a:solidFill>
                            <a:srgbClr val="FFFFFF"/>
                          </a:solidFill>
                          <a:latin typeface="Canva Sans" panose="020B0503030501040103"/>
                        </a:rPr>
                        <a:t>Team Formation</a:t>
                      </a: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rtlCol="0"/>
                    <a:lstStyle/>
                    <a:p>
                      <a:pPr algn="ctr">
                        <a:lnSpc>
                          <a:spcPts val="5600"/>
                        </a:lnSpc>
                        <a:defRPr/>
                      </a:pPr>
                      <a:r>
                        <a:rPr lang="en-US" sz="4000">
                          <a:solidFill>
                            <a:srgbClr val="FFFFFF"/>
                          </a:solidFill>
                          <a:latin typeface="Canva Sans" panose="020B0503030501040103"/>
                        </a:rPr>
                        <a:t>20/02/2024</a:t>
                      </a: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rtlCol="0"/>
                    <a:lstStyle/>
                    <a:p>
                      <a:pPr algn="ctr">
                        <a:lnSpc>
                          <a:spcPts val="5600"/>
                        </a:lnSpc>
                        <a:defRPr/>
                      </a:pPr>
                      <a:r>
                        <a:rPr lang="en-US" sz="4000">
                          <a:solidFill>
                            <a:srgbClr val="FFFFFF"/>
                          </a:solidFill>
                          <a:latin typeface="Canva Sans" panose="020B0503030501040103"/>
                        </a:rPr>
                        <a:t>28/02/2024</a:t>
                      </a: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r h="1219200">
                <a:tc>
                  <a:txBody>
                    <a:bodyPr rtlCol="0"/>
                    <a:lstStyle/>
                    <a:p>
                      <a:pPr algn="ctr">
                        <a:lnSpc>
                          <a:spcPts val="5600"/>
                        </a:lnSpc>
                        <a:defRPr/>
                      </a:pPr>
                      <a:r>
                        <a:rPr lang="en-US" sz="4000">
                          <a:solidFill>
                            <a:srgbClr val="FFFFFF"/>
                          </a:solidFill>
                          <a:latin typeface="Canva Sans" panose="020B0503030501040103"/>
                        </a:rPr>
                        <a:t>Data Collection</a:t>
                      </a: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rtlCol="0"/>
                    <a:lstStyle/>
                    <a:p>
                      <a:pPr algn="ctr">
                        <a:lnSpc>
                          <a:spcPts val="5600"/>
                        </a:lnSpc>
                        <a:defRPr/>
                      </a:pPr>
                      <a:r>
                        <a:rPr lang="en-US" sz="4000">
                          <a:solidFill>
                            <a:srgbClr val="FFFFFF"/>
                          </a:solidFill>
                          <a:latin typeface="Canva Sans" panose="020B0503030501040103"/>
                        </a:rPr>
                        <a:t>03/03/2024</a:t>
                      </a: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rtlCol="0"/>
                    <a:lstStyle/>
                    <a:p>
                      <a:pPr algn="ctr">
                        <a:lnSpc>
                          <a:spcPts val="5600"/>
                        </a:lnSpc>
                        <a:defRPr/>
                      </a:pPr>
                      <a:r>
                        <a:rPr lang="en-US" sz="4000">
                          <a:solidFill>
                            <a:srgbClr val="FFFFFF"/>
                          </a:solidFill>
                          <a:latin typeface="Canva Sans" panose="020B0503030501040103"/>
                        </a:rPr>
                        <a:t>5/03/2024</a:t>
                      </a: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r h="1219200">
                <a:tc>
                  <a:txBody>
                    <a:bodyPr rtlCol="0"/>
                    <a:lstStyle/>
                    <a:p>
                      <a:pPr algn="ctr">
                        <a:lnSpc>
                          <a:spcPts val="5600"/>
                        </a:lnSpc>
                        <a:defRPr/>
                      </a:pPr>
                      <a:r>
                        <a:rPr lang="en-US" sz="4000">
                          <a:solidFill>
                            <a:srgbClr val="FFFFFF"/>
                          </a:solidFill>
                          <a:latin typeface="Canva Sans" panose="020B0503030501040103"/>
                        </a:rPr>
                        <a:t>Literature Review</a:t>
                      </a: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rtlCol="0"/>
                    <a:lstStyle/>
                    <a:p>
                      <a:pPr algn="ctr">
                        <a:lnSpc>
                          <a:spcPts val="5600"/>
                        </a:lnSpc>
                        <a:defRPr/>
                      </a:pPr>
                      <a:r>
                        <a:rPr lang="en-US" sz="4000">
                          <a:solidFill>
                            <a:srgbClr val="FFFFFF"/>
                          </a:solidFill>
                          <a:latin typeface="Canva Sans" panose="020B0503030501040103"/>
                        </a:rPr>
                        <a:t>6/03/2024</a:t>
                      </a: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c>
                  <a:txBody>
                    <a:bodyPr rtlCol="0"/>
                    <a:lstStyle/>
                    <a:p>
                      <a:pPr algn="ctr">
                        <a:lnSpc>
                          <a:spcPts val="5600"/>
                        </a:lnSpc>
                        <a:defRPr/>
                      </a:pPr>
                      <a:r>
                        <a:rPr lang="en-US" sz="4000">
                          <a:solidFill>
                            <a:srgbClr val="FFFFFF"/>
                          </a:solidFill>
                          <a:latin typeface="Canva Sans" panose="020B0503030501040103"/>
                        </a:rPr>
                        <a:t>9/03/2024</a:t>
                      </a:r>
                      <a:endParaRPr lang="en-US" sz="1100"/>
                    </a:p>
                  </a:txBody>
                  <a:tcPr marL="190500" marR="190500" marT="190500" marB="190500" anchor="t">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tr>
            </a:tbl>
          </a:graphicData>
        </a:graphic>
      </p:graphicFrame>
      <p:sp>
        <p:nvSpPr>
          <p:cNvPr id="3" name="TextBox 3"/>
          <p:cNvSpPr txBox="1"/>
          <p:nvPr/>
        </p:nvSpPr>
        <p:spPr>
          <a:xfrm>
            <a:off x="1902324" y="214159"/>
            <a:ext cx="14483352" cy="1467156"/>
          </a:xfrm>
          <a:prstGeom prst="rect">
            <a:avLst/>
          </a:prstGeom>
        </p:spPr>
        <p:txBody>
          <a:bodyPr lIns="0" tIns="0" rIns="0" bIns="0" rtlCol="0" anchor="t">
            <a:spAutoFit/>
          </a:bodyPr>
          <a:lstStyle/>
          <a:p>
            <a:pPr algn="ctr">
              <a:lnSpc>
                <a:spcPts val="12050"/>
              </a:lnSpc>
            </a:pPr>
            <a:r>
              <a:rPr lang="en-US" sz="8605">
                <a:solidFill>
                  <a:srgbClr val="FFFFFF"/>
                </a:solidFill>
                <a:latin typeface="Canva Sans Bold" panose="020B0803030501040103"/>
              </a:rPr>
              <a:t>PROJECT TIMELINE CHART</a:t>
            </a:r>
            <a:endParaRPr lang="en-US" sz="8605">
              <a:solidFill>
                <a:srgbClr val="FFFFFF"/>
              </a:solidFill>
              <a:latin typeface="Canva Sans Bold" panose="020B0803030501040103"/>
            </a:endParaRPr>
          </a:p>
        </p:txBody>
      </p:sp>
      <p:sp>
        <p:nvSpPr>
          <p:cNvPr id="4" name="TextBox 4"/>
          <p:cNvSpPr txBox="1"/>
          <p:nvPr/>
        </p:nvSpPr>
        <p:spPr>
          <a:xfrm>
            <a:off x="489585" y="2804795"/>
            <a:ext cx="12507595" cy="654050"/>
          </a:xfrm>
          <a:prstGeom prst="rect">
            <a:avLst/>
          </a:prstGeom>
        </p:spPr>
        <p:txBody>
          <a:bodyPr lIns="0" tIns="0" rIns="0" bIns="0" rtlCol="0" anchor="t">
            <a:noAutofit/>
          </a:bodyPr>
          <a:lstStyle/>
          <a:p>
            <a:pPr marL="0" lvl="0" indent="0" algn="l">
              <a:lnSpc>
                <a:spcPts val="7000"/>
              </a:lnSpc>
              <a:spcBef>
                <a:spcPct val="0"/>
              </a:spcBef>
            </a:pPr>
            <a:r>
              <a:rPr lang="en-US" sz="5000">
                <a:solidFill>
                  <a:srgbClr val="FFFFFF"/>
                </a:solidFill>
                <a:latin typeface="Canva Sans" panose="020B0503030501040103"/>
              </a:rPr>
              <a:t>Phase-1 Of Project Exhibition</a:t>
            </a:r>
            <a:endParaRPr lang="en-US" sz="5000">
              <a:solidFill>
                <a:srgbClr val="FFFFFF"/>
              </a:solidFill>
              <a:latin typeface="Canva Sans" panose="020B05030305010401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88" b="-9288"/>
            </a:stretch>
          </a:blipFill>
        </p:spPr>
      </p:sp>
      <p:grpSp>
        <p:nvGrpSpPr>
          <p:cNvPr id="3" name="Group 3"/>
          <p:cNvGrpSpPr/>
          <p:nvPr/>
        </p:nvGrpSpPr>
        <p:grpSpPr>
          <a:xfrm rot="0">
            <a:off x="2525640" y="2425588"/>
            <a:ext cx="12941394" cy="5435825"/>
            <a:chOff x="0" y="0"/>
            <a:chExt cx="17255192" cy="7247767"/>
          </a:xfrm>
        </p:grpSpPr>
        <p:sp>
          <p:nvSpPr>
            <p:cNvPr id="4" name="AutoShape 4"/>
            <p:cNvSpPr/>
            <p:nvPr/>
          </p:nvSpPr>
          <p:spPr>
            <a:xfrm>
              <a:off x="0" y="0"/>
              <a:ext cx="17255192" cy="7247767"/>
            </a:xfrm>
            <a:prstGeom prst="rect">
              <a:avLst/>
            </a:prstGeom>
            <a:solidFill>
              <a:srgbClr val="000000">
                <a:alpha val="48627"/>
              </a:srgbClr>
            </a:solidFill>
          </p:spPr>
        </p:sp>
        <p:sp>
          <p:nvSpPr>
            <p:cNvPr id="5" name="TextBox 5"/>
            <p:cNvSpPr txBox="1"/>
            <p:nvPr/>
          </p:nvSpPr>
          <p:spPr>
            <a:xfrm>
              <a:off x="999800" y="2670325"/>
              <a:ext cx="15255591" cy="2113491"/>
            </a:xfrm>
            <a:prstGeom prst="rect">
              <a:avLst/>
            </a:prstGeom>
          </p:spPr>
          <p:txBody>
            <a:bodyPr lIns="0" tIns="0" rIns="0" bIns="0" rtlCol="0" anchor="t">
              <a:spAutoFit/>
            </a:bodyPr>
            <a:lstStyle/>
            <a:p>
              <a:pPr algn="ctr">
                <a:lnSpc>
                  <a:spcPts val="11500"/>
                </a:lnSpc>
              </a:pPr>
              <a:r>
                <a:rPr lang="en-US" sz="11500">
                  <a:solidFill>
                    <a:srgbClr val="F4F4F4"/>
                  </a:solidFill>
                  <a:latin typeface="EB Garamond Semi-Bold"/>
                </a:rPr>
                <a:t>Introduction</a:t>
              </a:r>
              <a:endParaRPr lang="en-US" sz="11500">
                <a:solidFill>
                  <a:srgbClr val="F4F4F4"/>
                </a:solidFill>
                <a:latin typeface="EB Garamond Semi-Bold"/>
              </a:endParaRPr>
            </a:p>
          </p:txBody>
        </p:sp>
        <p:sp>
          <p:nvSpPr>
            <p:cNvPr id="6" name="TextBox 6"/>
            <p:cNvSpPr txBox="1"/>
            <p:nvPr/>
          </p:nvSpPr>
          <p:spPr>
            <a:xfrm>
              <a:off x="999800" y="5348725"/>
              <a:ext cx="15255591" cy="624417"/>
            </a:xfrm>
            <a:prstGeom prst="rect">
              <a:avLst/>
            </a:prstGeom>
          </p:spPr>
          <p:txBody>
            <a:bodyPr lIns="0" tIns="0" rIns="0" bIns="0" rtlCol="0" anchor="t">
              <a:spAutoFit/>
            </a:bodyPr>
            <a:lstStyle/>
            <a:p>
              <a:pPr algn="ctr">
                <a:lnSpc>
                  <a:spcPts val="4060"/>
                </a:lnSpc>
              </a:pPr>
              <a:r>
                <a:rPr lang="en-US" sz="2800">
                  <a:solidFill>
                    <a:srgbClr val="F4F4F4"/>
                  </a:solidFill>
                  <a:latin typeface="TT Commons Pro" panose="020B0103030102020204"/>
                </a:rPr>
                <a:t>Early Studies,  Abstract, Framework</a:t>
              </a:r>
              <a:endParaRPr lang="en-US" sz="2800">
                <a:solidFill>
                  <a:srgbClr val="F4F4F4"/>
                </a:solidFill>
                <a:latin typeface="TT Commons Pro" panose="020B0103030102020204"/>
              </a:endParaRPr>
            </a:p>
          </p:txBody>
        </p:sp>
        <p:sp>
          <p:nvSpPr>
            <p:cNvPr id="7" name="TextBox 7"/>
            <p:cNvSpPr txBox="1"/>
            <p:nvPr/>
          </p:nvSpPr>
          <p:spPr>
            <a:xfrm>
              <a:off x="999800" y="1165617"/>
              <a:ext cx="15255591" cy="705908"/>
            </a:xfrm>
            <a:prstGeom prst="rect">
              <a:avLst/>
            </a:prstGeom>
          </p:spPr>
          <p:txBody>
            <a:bodyPr lIns="0" tIns="0" rIns="0" bIns="0" rtlCol="0" anchor="t">
              <a:spAutoFit/>
            </a:bodyPr>
            <a:lstStyle/>
            <a:p>
              <a:pPr algn="ctr">
                <a:lnSpc>
                  <a:spcPts val="4640"/>
                </a:lnSpc>
              </a:pPr>
              <a:r>
                <a:rPr lang="en-US" sz="3200" spc="384">
                  <a:solidFill>
                    <a:srgbClr val="F4F4F4"/>
                  </a:solidFill>
                  <a:latin typeface="TT Commons Pro" panose="020B0103030102020204"/>
                </a:rPr>
                <a:t>UNVEILING THE CODE OF LIFE</a:t>
              </a:r>
              <a:endParaRPr lang="en-US" sz="3200" spc="384">
                <a:solidFill>
                  <a:srgbClr val="F4F4F4"/>
                </a:solidFill>
                <a:latin typeface="TT Commons Pro" panose="020B0103030102020204"/>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TextBox 2"/>
          <p:cNvSpPr txBox="1"/>
          <p:nvPr/>
        </p:nvSpPr>
        <p:spPr>
          <a:xfrm>
            <a:off x="5368230" y="159703"/>
            <a:ext cx="7551539"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panose="020B0803030501040103"/>
              </a:rPr>
              <a:t>REFERENCES</a:t>
            </a:r>
            <a:endParaRPr lang="en-US" sz="9200">
              <a:solidFill>
                <a:srgbClr val="FFFFFF"/>
              </a:solidFill>
              <a:latin typeface="Canva Sans Bold" panose="020B0803030501040103"/>
            </a:endParaRPr>
          </a:p>
        </p:txBody>
      </p:sp>
      <p:sp>
        <p:nvSpPr>
          <p:cNvPr id="3" name="TextBox 3"/>
          <p:cNvSpPr txBox="1"/>
          <p:nvPr/>
        </p:nvSpPr>
        <p:spPr>
          <a:xfrm>
            <a:off x="1351596" y="2143261"/>
            <a:ext cx="15584808" cy="6790219"/>
          </a:xfrm>
          <a:prstGeom prst="rect">
            <a:avLst/>
          </a:prstGeom>
        </p:spPr>
        <p:txBody>
          <a:bodyPr lIns="0" tIns="0" rIns="0" bIns="0" rtlCol="0" anchor="t">
            <a:spAutoFit/>
          </a:bodyPr>
          <a:lstStyle/>
          <a:p>
            <a:pPr algn="l">
              <a:lnSpc>
                <a:spcPts val="3210"/>
              </a:lnSpc>
            </a:pPr>
          </a:p>
          <a:p>
            <a:pPr algn="l">
              <a:lnSpc>
                <a:spcPts val="3210"/>
              </a:lnSpc>
            </a:pPr>
            <a:r>
              <a:rPr lang="en-US" sz="2295">
                <a:solidFill>
                  <a:srgbClr val="FFFFFF"/>
                </a:solidFill>
                <a:latin typeface="Canva Sans" panose="020B0503030501040103"/>
              </a:rPr>
              <a:t>  </a:t>
            </a:r>
            <a:r>
              <a:rPr lang="en-US" sz="2295">
                <a:solidFill>
                  <a:srgbClr val="FFFFFF"/>
                </a:solidFill>
                <a:latin typeface="Canva Sans" panose="020B0503030501040103"/>
              </a:rPr>
              <a:t>1. N. Chatterjee, J. Shi, and M. Garcia-Closas, "Developing and evaluating polygenic risk prediction models for stratified disease prevention," *Nature Reviews Genetics*, advance online publication, 2016, doi: 10.1038/nrg.2016.27. PMID: 27140283.</a:t>
            </a:r>
            <a:endParaRPr lang="en-US" sz="2295">
              <a:solidFill>
                <a:srgbClr val="FFFFFF"/>
              </a:solidFill>
              <a:latin typeface="Canva Sans" panose="020B0503030501040103"/>
            </a:endParaRPr>
          </a:p>
          <a:p>
            <a:pPr algn="l">
              <a:lnSpc>
                <a:spcPts val="3210"/>
              </a:lnSpc>
            </a:pPr>
          </a:p>
          <a:p>
            <a:pPr algn="l">
              <a:lnSpc>
                <a:spcPts val="3210"/>
              </a:lnSpc>
            </a:pPr>
            <a:r>
              <a:rPr lang="en-US" sz="2295">
                <a:solidFill>
                  <a:srgbClr val="FFFFFF"/>
                </a:solidFill>
                <a:latin typeface="Canva Sans" panose="020B0503030501040103"/>
              </a:rPr>
              <a:t>2. M. I. McCarthy et al., "Genome-wide association studies for complex traits: consensus, uncertainty and challenges," *Nature Reviews Genetics*, vol. 9, no. 5, pp. 356-369, 2008. doi: 10.1038/nrg2344. PMID: 18398418.</a:t>
            </a:r>
            <a:endParaRPr lang="en-US" sz="2295">
              <a:solidFill>
                <a:srgbClr val="FFFFFF"/>
              </a:solidFill>
              <a:latin typeface="Canva Sans" panose="020B0503030501040103"/>
            </a:endParaRPr>
          </a:p>
          <a:p>
            <a:pPr algn="l">
              <a:lnSpc>
                <a:spcPts val="3210"/>
              </a:lnSpc>
            </a:pPr>
          </a:p>
          <a:p>
            <a:pPr algn="l">
              <a:lnSpc>
                <a:spcPts val="3210"/>
              </a:lnSpc>
            </a:pPr>
            <a:r>
              <a:rPr lang="en-US" sz="2295">
                <a:solidFill>
                  <a:srgbClr val="FFFFFF"/>
                </a:solidFill>
                <a:latin typeface="Canva Sans" panose="020B0503030501040103"/>
              </a:rPr>
              <a:t>3. Z. Wei et al., "Large sample size, wide variant spectrum, and advanced machine-learning technique boost risk prediction for inflammatory bowel disease," *The American Journal of Human Genetics*, vol. 92, no. 6, pp. 1008-1012, 2013. doi: 10.1016/j.ajhg.2013.04.014. PMID: 23731541.</a:t>
            </a:r>
            <a:endParaRPr lang="en-US" sz="2295">
              <a:solidFill>
                <a:srgbClr val="FFFFFF"/>
              </a:solidFill>
              <a:latin typeface="Canva Sans" panose="020B0503030501040103"/>
            </a:endParaRPr>
          </a:p>
          <a:p>
            <a:pPr algn="l">
              <a:lnSpc>
                <a:spcPts val="3210"/>
              </a:lnSpc>
            </a:pPr>
          </a:p>
          <a:p>
            <a:pPr algn="l">
              <a:lnSpc>
                <a:spcPts val="3210"/>
              </a:lnSpc>
            </a:pPr>
            <a:r>
              <a:rPr lang="en-US" sz="2295">
                <a:solidFill>
                  <a:srgbClr val="FFFFFF"/>
                </a:solidFill>
                <a:latin typeface="Canva Sans" panose="020B0503030501040103"/>
              </a:rPr>
              <a:t>4. D. J. Cutler et al., "Dissecting Allele Architecture of Early Onset IBD Using High-Density Genotyping," *PLOS ONE*, vol. 10, no. 6, p. e0128074, 2015. [Online]. Available: https://dataverse.unc.edu/api/access/datafile/7183963. doi: 10.1371/journal.pone.0128074.</a:t>
            </a:r>
            <a:endParaRPr lang="en-US" sz="2295">
              <a:solidFill>
                <a:srgbClr val="FFFFFF"/>
              </a:solidFill>
              <a:latin typeface="Canva Sans" panose="020B0503030501040103"/>
            </a:endParaRPr>
          </a:p>
          <a:p>
            <a:pPr algn="l">
              <a:lnSpc>
                <a:spcPts val="3210"/>
              </a:lnSpc>
              <a:spcBef>
                <a:spcPct val="0"/>
              </a:spcBef>
            </a:p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TextBox 2"/>
          <p:cNvSpPr txBox="1"/>
          <p:nvPr/>
        </p:nvSpPr>
        <p:spPr>
          <a:xfrm>
            <a:off x="216284" y="1407960"/>
            <a:ext cx="17901976" cy="4957311"/>
          </a:xfrm>
          <a:prstGeom prst="rect">
            <a:avLst/>
          </a:prstGeom>
        </p:spPr>
        <p:txBody>
          <a:bodyPr lIns="0" tIns="0" rIns="0" bIns="0" rtlCol="0" anchor="t">
            <a:spAutoFit/>
          </a:bodyPr>
          <a:lstStyle/>
          <a:p>
            <a:pPr marL="615950" lvl="1" indent="-307975" algn="l">
              <a:lnSpc>
                <a:spcPts val="3995"/>
              </a:lnSpc>
              <a:buAutoNum type="arabicPeriod"/>
            </a:pPr>
            <a:r>
              <a:rPr lang="en-US" sz="2855">
                <a:solidFill>
                  <a:srgbClr val="FFFFFF"/>
                </a:solidFill>
                <a:latin typeface="Canva Sans" panose="020B0503030501040103"/>
              </a:rPr>
              <a:t>X. Zhou, P. Carbonetto, and M. Stephens, "Polygenic modeling with Bayesian sparse linear mixed models," PLoS Genetics, vol. 9, no. 2, p. e1003264, 2013. doi: 10.1371/journal.pgen.1003264. PMID: 23408905.</a:t>
            </a:r>
            <a:endParaRPr lang="en-US" sz="2855">
              <a:solidFill>
                <a:srgbClr val="FFFFFF"/>
              </a:solidFill>
              <a:latin typeface="Canva Sans" panose="020B0503030501040103"/>
            </a:endParaRPr>
          </a:p>
          <a:p>
            <a:pPr marL="615950" lvl="1" indent="-307975" algn="l">
              <a:lnSpc>
                <a:spcPts val="3995"/>
              </a:lnSpc>
              <a:buAutoNum type="arabicPeriod"/>
            </a:pPr>
            <a:r>
              <a:rPr lang="en-US" sz="2855">
                <a:solidFill>
                  <a:srgbClr val="FFFFFF"/>
                </a:solidFill>
                <a:latin typeface="Canva Sans" panose="020B0503030501040103"/>
              </a:rPr>
              <a:t>D. Speed and D. J. Balding, "MultiBLUP: improved SNP-based prediction for complex traits," Genome Research, vol. 24, no. 9, pp. 1550-1557, 2014. doi: 10.1101/gr.169375.113. PMID: 24963154.</a:t>
            </a:r>
            <a:endParaRPr lang="en-US" sz="2855">
              <a:solidFill>
                <a:srgbClr val="FFFFFF"/>
              </a:solidFill>
              <a:latin typeface="Canva Sans" panose="020B0503030501040103"/>
            </a:endParaRPr>
          </a:p>
          <a:p>
            <a:pPr marL="615950" lvl="1" indent="-307975" algn="l">
              <a:lnSpc>
                <a:spcPts val="3995"/>
              </a:lnSpc>
              <a:buAutoNum type="arabicPeriod"/>
            </a:pPr>
            <a:r>
              <a:rPr lang="en-US" sz="2855">
                <a:solidFill>
                  <a:srgbClr val="FFFFFF"/>
                </a:solidFill>
                <a:latin typeface="Canva Sans" panose="020B0503030501040103"/>
              </a:rPr>
              <a:t>J. Minnier, M. Yuan, J. S. Liu, and T. Cai, "Risk classification with an adaptive naive bayes kernel machine model," Journal of the American Statistical Association, vol. 110, no. 509, pp. 393-404, 2015. doi: 10.1080/01621459.2014.904726. PMID: 26236061.</a:t>
            </a:r>
            <a:endParaRPr lang="en-US" sz="2855">
              <a:solidFill>
                <a:srgbClr val="FFFFFF"/>
              </a:solidFill>
              <a:latin typeface="Canva Sans" panose="020B0503030501040103"/>
            </a:endParaRPr>
          </a:p>
          <a:p>
            <a:pPr algn="l">
              <a:lnSpc>
                <a:spcPts val="3995"/>
              </a:lnSpc>
              <a:spcBef>
                <a:spcPct val="0"/>
              </a:spcBef>
            </a:pPr>
          </a:p>
          <a:p>
            <a:pPr algn="ctr">
              <a:lnSpc>
                <a:spcPts val="3995"/>
              </a:lnSpc>
              <a:spcBef>
                <a:spcPct val="0"/>
              </a:spcBef>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rot="0">
            <a:off x="401566" y="0"/>
            <a:ext cx="142711" cy="10287000"/>
            <a:chOff x="0" y="0"/>
            <a:chExt cx="190282" cy="13716000"/>
          </a:xfrm>
        </p:grpSpPr>
        <p:sp>
          <p:nvSpPr>
            <p:cNvPr id="3" name="AutoShape 3"/>
            <p:cNvSpPr/>
            <p:nvPr/>
          </p:nvSpPr>
          <p:spPr>
            <a:xfrm>
              <a:off x="88791" y="0"/>
              <a:ext cx="12700" cy="13716000"/>
            </a:xfrm>
            <a:prstGeom prst="rect">
              <a:avLst/>
            </a:prstGeom>
            <a:solidFill>
              <a:srgbClr val="DD211D"/>
            </a:solidFill>
          </p:spPr>
        </p:sp>
        <p:sp>
          <p:nvSpPr>
            <p:cNvPr id="4" name="AutoShape 4"/>
            <p:cNvSpPr/>
            <p:nvPr/>
          </p:nvSpPr>
          <p:spPr>
            <a:xfrm>
              <a:off x="0" y="5820971"/>
              <a:ext cx="190282" cy="2074059"/>
            </a:xfrm>
            <a:prstGeom prst="rect">
              <a:avLst/>
            </a:prstGeom>
            <a:solidFill>
              <a:srgbClr val="141414"/>
            </a:solidFill>
          </p:spPr>
        </p:sp>
      </p:grpSp>
      <p:grpSp>
        <p:nvGrpSpPr>
          <p:cNvPr id="5" name="Group 5"/>
          <p:cNvGrpSpPr/>
          <p:nvPr/>
        </p:nvGrpSpPr>
        <p:grpSpPr>
          <a:xfrm rot="0">
            <a:off x="16773722" y="8826675"/>
            <a:ext cx="485578" cy="431625"/>
            <a:chOff x="0" y="0"/>
            <a:chExt cx="647437" cy="575500"/>
          </a:xfrm>
        </p:grpSpPr>
        <p:sp>
          <p:nvSpPr>
            <p:cNvPr id="6" name="AutoShape 6"/>
            <p:cNvSpPr/>
            <p:nvPr/>
          </p:nvSpPr>
          <p:spPr>
            <a:xfrm>
              <a:off x="0" y="0"/>
              <a:ext cx="647437" cy="575500"/>
            </a:xfrm>
            <a:prstGeom prst="rect">
              <a:avLst/>
            </a:prstGeom>
            <a:solidFill>
              <a:srgbClr val="141414"/>
            </a:solidFill>
          </p:spPr>
        </p:sp>
        <p:grpSp>
          <p:nvGrpSpPr>
            <p:cNvPr id="7" name="Group 7"/>
            <p:cNvGrpSpPr/>
            <p:nvPr/>
          </p:nvGrpSpPr>
          <p:grpSpPr>
            <a:xfrm rot="0">
              <a:off x="0" y="171992"/>
              <a:ext cx="517352" cy="231517"/>
              <a:chOff x="0" y="0"/>
              <a:chExt cx="959235" cy="429260"/>
            </a:xfrm>
          </p:grpSpPr>
          <p:sp>
            <p:nvSpPr>
              <p:cNvPr id="8" name="Freeform 8"/>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
        <p:nvSpPr>
          <p:cNvPr id="9" name="Freeform 9"/>
          <p:cNvSpPr/>
          <p:nvPr/>
        </p:nvSpPr>
        <p:spPr>
          <a:xfrm rot="-5400000">
            <a:off x="-933750" y="2057400"/>
            <a:ext cx="10287000" cy="6172200"/>
          </a:xfrm>
          <a:custGeom>
            <a:avLst/>
            <a:gdLst/>
            <a:ahLst/>
            <a:cxnLst/>
            <a:rect l="l" t="t" r="r" b="b"/>
            <a:pathLst>
              <a:path w="10287000" h="6172200">
                <a:moveTo>
                  <a:pt x="0" y="0"/>
                </a:moveTo>
                <a:lnTo>
                  <a:pt x="10287000" y="0"/>
                </a:lnTo>
                <a:lnTo>
                  <a:pt x="10287000" y="6172200"/>
                </a:lnTo>
                <a:lnTo>
                  <a:pt x="0" y="6172200"/>
                </a:lnTo>
                <a:lnTo>
                  <a:pt x="0" y="0"/>
                </a:lnTo>
                <a:close/>
              </a:path>
            </a:pathLst>
          </a:custGeom>
          <a:blipFill>
            <a:blip r:embed="rId1"/>
            <a:stretch>
              <a:fillRect/>
            </a:stretch>
          </a:blipFill>
        </p:spPr>
      </p:sp>
      <p:grpSp>
        <p:nvGrpSpPr>
          <p:cNvPr id="10" name="Group 10"/>
          <p:cNvGrpSpPr/>
          <p:nvPr/>
        </p:nvGrpSpPr>
        <p:grpSpPr>
          <a:xfrm rot="0">
            <a:off x="7637289" y="757644"/>
            <a:ext cx="9623665" cy="4291356"/>
            <a:chOff x="0" y="0"/>
            <a:chExt cx="12831553" cy="5721808"/>
          </a:xfrm>
        </p:grpSpPr>
        <p:sp>
          <p:nvSpPr>
            <p:cNvPr id="11" name="TextBox 11"/>
            <p:cNvSpPr txBox="1"/>
            <p:nvPr/>
          </p:nvSpPr>
          <p:spPr>
            <a:xfrm>
              <a:off x="0" y="104775"/>
              <a:ext cx="12831553" cy="4410396"/>
            </a:xfrm>
            <a:prstGeom prst="rect">
              <a:avLst/>
            </a:prstGeom>
          </p:spPr>
          <p:txBody>
            <a:bodyPr lIns="0" tIns="0" rIns="0" bIns="0" rtlCol="0" anchor="t">
              <a:spAutoFit/>
            </a:bodyPr>
            <a:lstStyle/>
            <a:p>
              <a:pPr algn="r">
                <a:lnSpc>
                  <a:spcPts val="12810"/>
                </a:lnSpc>
              </a:pPr>
              <a:r>
                <a:rPr lang="en-US" sz="11645" spc="-116">
                  <a:solidFill>
                    <a:srgbClr val="141414"/>
                  </a:solidFill>
                  <a:latin typeface="Poppins Bold" panose="02000000000000000000"/>
                </a:rPr>
                <a:t>Early Studies</a:t>
              </a:r>
              <a:endParaRPr lang="en-US" sz="11645" spc="-116">
                <a:solidFill>
                  <a:srgbClr val="141414"/>
                </a:solidFill>
                <a:latin typeface="Poppins Bold" panose="02000000000000000000"/>
              </a:endParaRPr>
            </a:p>
          </p:txBody>
        </p:sp>
        <p:sp>
          <p:nvSpPr>
            <p:cNvPr id="12" name="TextBox 12"/>
            <p:cNvSpPr txBox="1"/>
            <p:nvPr/>
          </p:nvSpPr>
          <p:spPr>
            <a:xfrm>
              <a:off x="1295428" y="5014206"/>
              <a:ext cx="11536125" cy="707602"/>
            </a:xfrm>
            <a:prstGeom prst="rect">
              <a:avLst/>
            </a:prstGeom>
          </p:spPr>
          <p:txBody>
            <a:bodyPr lIns="0" tIns="0" rIns="0" bIns="0" rtlCol="0" anchor="t">
              <a:spAutoFit/>
            </a:bodyPr>
            <a:lstStyle/>
            <a:p>
              <a:pPr algn="r">
                <a:lnSpc>
                  <a:spcPts val="4480"/>
                </a:lnSpc>
              </a:pPr>
              <a:r>
                <a:rPr lang="en-US" sz="3200">
                  <a:solidFill>
                    <a:srgbClr val="141414"/>
                  </a:solidFill>
                  <a:latin typeface="Poppins Light" panose="02000000000000000000"/>
                </a:rPr>
                <a:t>GENETIC RISK PREDICTION</a:t>
              </a:r>
              <a:endParaRPr lang="en-US" sz="3200">
                <a:solidFill>
                  <a:srgbClr val="141414"/>
                </a:solidFill>
                <a:latin typeface="Poppins Light" panose="02000000000000000000"/>
              </a:endParaRPr>
            </a:p>
          </p:txBody>
        </p:sp>
      </p:grpSp>
      <p:sp>
        <p:nvSpPr>
          <p:cNvPr id="13" name="TextBox 13"/>
          <p:cNvSpPr txBox="1"/>
          <p:nvPr/>
        </p:nvSpPr>
        <p:spPr>
          <a:xfrm>
            <a:off x="7876875" y="5391900"/>
            <a:ext cx="9384079" cy="3027471"/>
          </a:xfrm>
          <a:prstGeom prst="rect">
            <a:avLst/>
          </a:prstGeom>
        </p:spPr>
        <p:txBody>
          <a:bodyPr lIns="0" tIns="0" rIns="0" bIns="0" rtlCol="0" anchor="t">
            <a:spAutoFit/>
          </a:bodyPr>
          <a:lstStyle/>
          <a:p>
            <a:pPr algn="r">
              <a:lnSpc>
                <a:spcPts val="4805"/>
              </a:lnSpc>
            </a:pPr>
            <a:r>
              <a:rPr lang="en-US" sz="3435">
                <a:solidFill>
                  <a:srgbClr val="141414"/>
                </a:solidFill>
                <a:latin typeface="Poppins Medium" panose="02000000000000000000"/>
              </a:rPr>
              <a:t> Despite the identification of thousands of disease-associated genetic variants through GWAS, genetic risk prediction accuracy remains moderate for most diseases. WHY???</a:t>
            </a:r>
            <a:endParaRPr lang="en-US" sz="3435">
              <a:solidFill>
                <a:srgbClr val="141414"/>
              </a:solidFill>
              <a:latin typeface="Poppins Medium" panose="020000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2193" b="-12193"/>
            </a:stretch>
          </a:blipFill>
        </p:spPr>
      </p:sp>
      <p:sp>
        <p:nvSpPr>
          <p:cNvPr id="3" name="Freeform 3"/>
          <p:cNvSpPr/>
          <p:nvPr/>
        </p:nvSpPr>
        <p:spPr>
          <a:xfrm>
            <a:off x="6964173" y="231555"/>
            <a:ext cx="11323827" cy="9823890"/>
          </a:xfrm>
          <a:custGeom>
            <a:avLst/>
            <a:gdLst/>
            <a:ahLst/>
            <a:cxnLst/>
            <a:rect l="l" t="t" r="r" b="b"/>
            <a:pathLst>
              <a:path w="11323827" h="9823890">
                <a:moveTo>
                  <a:pt x="0" y="0"/>
                </a:moveTo>
                <a:lnTo>
                  <a:pt x="11323827" y="0"/>
                </a:lnTo>
                <a:lnTo>
                  <a:pt x="11323827" y="9823890"/>
                </a:lnTo>
                <a:lnTo>
                  <a:pt x="0" y="9823890"/>
                </a:lnTo>
                <a:lnTo>
                  <a:pt x="0" y="0"/>
                </a:lnTo>
                <a:close/>
              </a:path>
            </a:pathLst>
          </a:custGeom>
          <a:blipFill>
            <a:blip r:embed="rId2"/>
            <a:stretch>
              <a:fillRect l="-15090" r="-15090"/>
            </a:stretch>
          </a:blipFill>
        </p:spPr>
      </p:sp>
      <p:sp>
        <p:nvSpPr>
          <p:cNvPr id="4" name="TextBox 4"/>
          <p:cNvSpPr txBox="1"/>
          <p:nvPr/>
        </p:nvSpPr>
        <p:spPr>
          <a:xfrm>
            <a:off x="2666104" y="3764449"/>
            <a:ext cx="6532173" cy="2615227"/>
          </a:xfrm>
          <a:prstGeom prst="rect">
            <a:avLst/>
          </a:prstGeom>
        </p:spPr>
        <p:txBody>
          <a:bodyPr lIns="0" tIns="0" rIns="0" bIns="0" rtlCol="0" anchor="t">
            <a:spAutoFit/>
          </a:bodyPr>
          <a:lstStyle/>
          <a:p>
            <a:pPr algn="ctr">
              <a:lnSpc>
                <a:spcPts val="10530"/>
              </a:lnSpc>
            </a:pPr>
            <a:r>
              <a:rPr lang="en-US" sz="7520">
                <a:solidFill>
                  <a:srgbClr val="000000"/>
                </a:solidFill>
                <a:latin typeface="Canva Sans Bold" panose="020B0803030501040103"/>
              </a:rPr>
              <a:t>What are we </a:t>
            </a:r>
            <a:endParaRPr lang="en-US" sz="7520">
              <a:solidFill>
                <a:srgbClr val="000000"/>
              </a:solidFill>
              <a:latin typeface="Canva Sans Bold" panose="020B0803030501040103"/>
            </a:endParaRPr>
          </a:p>
          <a:p>
            <a:pPr algn="ctr">
              <a:lnSpc>
                <a:spcPts val="10530"/>
              </a:lnSpc>
              <a:spcBef>
                <a:spcPct val="0"/>
              </a:spcBef>
            </a:pPr>
            <a:r>
              <a:rPr lang="en-US" sz="7520">
                <a:solidFill>
                  <a:srgbClr val="000000"/>
                </a:solidFill>
                <a:latin typeface="Canva Sans Bold" panose="020B0803030501040103"/>
              </a:rPr>
              <a:t>tackling here?</a:t>
            </a:r>
            <a:endParaRPr lang="en-US" sz="7520">
              <a:solidFill>
                <a:srgbClr val="000000"/>
              </a:solidFill>
              <a:latin typeface="Canva Sans Bold" panose="020B0803030501040103"/>
            </a:endParaRPr>
          </a:p>
        </p:txBody>
      </p:sp>
      <p:grpSp>
        <p:nvGrpSpPr>
          <p:cNvPr id="9" name="Group 9"/>
          <p:cNvGrpSpPr/>
          <p:nvPr/>
        </p:nvGrpSpPr>
        <p:grpSpPr>
          <a:xfrm rot="0">
            <a:off x="1496522" y="-1157849"/>
            <a:ext cx="882812" cy="12061366"/>
            <a:chOff x="0" y="0"/>
            <a:chExt cx="1177082" cy="16081821"/>
          </a:xfrm>
        </p:grpSpPr>
        <p:sp>
          <p:nvSpPr>
            <p:cNvPr id="10" name="Freeform 10"/>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rot="0">
            <a:off x="401566" y="0"/>
            <a:ext cx="142711" cy="10287000"/>
            <a:chOff x="0" y="0"/>
            <a:chExt cx="190282" cy="13716000"/>
          </a:xfrm>
        </p:grpSpPr>
        <p:sp>
          <p:nvSpPr>
            <p:cNvPr id="3" name="AutoShape 3"/>
            <p:cNvSpPr/>
            <p:nvPr/>
          </p:nvSpPr>
          <p:spPr>
            <a:xfrm>
              <a:off x="88791" y="0"/>
              <a:ext cx="12700" cy="13716000"/>
            </a:xfrm>
            <a:prstGeom prst="rect">
              <a:avLst/>
            </a:prstGeom>
            <a:solidFill>
              <a:srgbClr val="DD211D"/>
            </a:solidFill>
          </p:spPr>
        </p:sp>
        <p:sp>
          <p:nvSpPr>
            <p:cNvPr id="4" name="AutoShape 4"/>
            <p:cNvSpPr/>
            <p:nvPr/>
          </p:nvSpPr>
          <p:spPr>
            <a:xfrm>
              <a:off x="0" y="5820971"/>
              <a:ext cx="190282" cy="2074059"/>
            </a:xfrm>
            <a:prstGeom prst="rect">
              <a:avLst/>
            </a:prstGeom>
            <a:solidFill>
              <a:srgbClr val="141414"/>
            </a:solidFill>
          </p:spPr>
        </p:sp>
      </p:grpSp>
      <p:grpSp>
        <p:nvGrpSpPr>
          <p:cNvPr id="5" name="Group 5"/>
          <p:cNvGrpSpPr/>
          <p:nvPr/>
        </p:nvGrpSpPr>
        <p:grpSpPr>
          <a:xfrm rot="0">
            <a:off x="16773722" y="8826675"/>
            <a:ext cx="485578" cy="431625"/>
            <a:chOff x="0" y="0"/>
            <a:chExt cx="647437" cy="575500"/>
          </a:xfrm>
        </p:grpSpPr>
        <p:sp>
          <p:nvSpPr>
            <p:cNvPr id="6" name="AutoShape 6"/>
            <p:cNvSpPr/>
            <p:nvPr/>
          </p:nvSpPr>
          <p:spPr>
            <a:xfrm>
              <a:off x="0" y="0"/>
              <a:ext cx="647437" cy="575500"/>
            </a:xfrm>
            <a:prstGeom prst="rect">
              <a:avLst/>
            </a:prstGeom>
            <a:solidFill>
              <a:srgbClr val="141414"/>
            </a:solidFill>
          </p:spPr>
        </p:sp>
        <p:grpSp>
          <p:nvGrpSpPr>
            <p:cNvPr id="7" name="Group 7"/>
            <p:cNvGrpSpPr/>
            <p:nvPr/>
          </p:nvGrpSpPr>
          <p:grpSpPr>
            <a:xfrm rot="0">
              <a:off x="0" y="171992"/>
              <a:ext cx="517352" cy="231517"/>
              <a:chOff x="0" y="0"/>
              <a:chExt cx="959235" cy="429260"/>
            </a:xfrm>
          </p:grpSpPr>
          <p:sp>
            <p:nvSpPr>
              <p:cNvPr id="8" name="Freeform 8"/>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
        <p:nvSpPr>
          <p:cNvPr id="9" name="Freeform 9"/>
          <p:cNvSpPr/>
          <p:nvPr/>
        </p:nvSpPr>
        <p:spPr>
          <a:xfrm rot="5400000">
            <a:off x="-2252201" y="2243740"/>
            <a:ext cx="12361322" cy="5799520"/>
          </a:xfrm>
          <a:custGeom>
            <a:avLst/>
            <a:gdLst/>
            <a:ahLst/>
            <a:cxnLst/>
            <a:rect l="l" t="t" r="r" b="b"/>
            <a:pathLst>
              <a:path w="12361322" h="5799520">
                <a:moveTo>
                  <a:pt x="0" y="0"/>
                </a:moveTo>
                <a:lnTo>
                  <a:pt x="12361322" y="0"/>
                </a:lnTo>
                <a:lnTo>
                  <a:pt x="12361322" y="5799520"/>
                </a:lnTo>
                <a:lnTo>
                  <a:pt x="0" y="5799520"/>
                </a:lnTo>
                <a:lnTo>
                  <a:pt x="0" y="0"/>
                </a:lnTo>
                <a:close/>
              </a:path>
            </a:pathLst>
          </a:custGeom>
          <a:blipFill>
            <a:blip r:embed="rId1"/>
            <a:stretch>
              <a:fillRect/>
            </a:stretch>
          </a:blipFill>
        </p:spPr>
      </p:sp>
      <p:grpSp>
        <p:nvGrpSpPr>
          <p:cNvPr id="10" name="Group 10"/>
          <p:cNvGrpSpPr/>
          <p:nvPr/>
        </p:nvGrpSpPr>
        <p:grpSpPr>
          <a:xfrm rot="0">
            <a:off x="7637289" y="1037041"/>
            <a:ext cx="9623665" cy="4011959"/>
            <a:chOff x="0" y="0"/>
            <a:chExt cx="12831553" cy="5349279"/>
          </a:xfrm>
        </p:grpSpPr>
        <p:sp>
          <p:nvSpPr>
            <p:cNvPr id="11" name="TextBox 11"/>
            <p:cNvSpPr txBox="1"/>
            <p:nvPr/>
          </p:nvSpPr>
          <p:spPr>
            <a:xfrm>
              <a:off x="0" y="95250"/>
              <a:ext cx="12831553" cy="4047392"/>
            </a:xfrm>
            <a:prstGeom prst="rect">
              <a:avLst/>
            </a:prstGeom>
          </p:spPr>
          <p:txBody>
            <a:bodyPr lIns="0" tIns="0" rIns="0" bIns="0" rtlCol="0" anchor="t">
              <a:spAutoFit/>
            </a:bodyPr>
            <a:lstStyle/>
            <a:p>
              <a:pPr algn="r">
                <a:lnSpc>
                  <a:spcPts val="11710"/>
                </a:lnSpc>
              </a:pPr>
              <a:r>
                <a:rPr lang="en-US" sz="10645" spc="-106">
                  <a:solidFill>
                    <a:srgbClr val="141414"/>
                  </a:solidFill>
                  <a:latin typeface="Poppins Bold" panose="02000000000000000000"/>
                </a:rPr>
                <a:t>Unveiling the code of life</a:t>
              </a:r>
              <a:endParaRPr lang="en-US" sz="10645" spc="-106">
                <a:solidFill>
                  <a:srgbClr val="141414"/>
                </a:solidFill>
                <a:latin typeface="Poppins Bold" panose="02000000000000000000"/>
              </a:endParaRPr>
            </a:p>
          </p:txBody>
        </p:sp>
        <p:sp>
          <p:nvSpPr>
            <p:cNvPr id="12" name="TextBox 12"/>
            <p:cNvSpPr txBox="1"/>
            <p:nvPr/>
          </p:nvSpPr>
          <p:spPr>
            <a:xfrm>
              <a:off x="1295428" y="4641677"/>
              <a:ext cx="11536125" cy="707602"/>
            </a:xfrm>
            <a:prstGeom prst="rect">
              <a:avLst/>
            </a:prstGeom>
          </p:spPr>
          <p:txBody>
            <a:bodyPr lIns="0" tIns="0" rIns="0" bIns="0" rtlCol="0" anchor="t">
              <a:spAutoFit/>
            </a:bodyPr>
            <a:lstStyle/>
            <a:p>
              <a:pPr algn="r">
                <a:lnSpc>
                  <a:spcPts val="4480"/>
                </a:lnSpc>
              </a:pPr>
              <a:r>
                <a:rPr lang="en-US" sz="3200">
                  <a:solidFill>
                    <a:srgbClr val="141414"/>
                  </a:solidFill>
                  <a:latin typeface="Poppins Light" panose="02000000000000000000"/>
                </a:rPr>
                <a:t>GENETIC RISK PREDICTION</a:t>
              </a:r>
              <a:endParaRPr lang="en-US" sz="3200">
                <a:solidFill>
                  <a:srgbClr val="141414"/>
                </a:solidFill>
                <a:latin typeface="Poppins Light" panose="02000000000000000000"/>
              </a:endParaRPr>
            </a:p>
          </p:txBody>
        </p:sp>
      </p:grpSp>
      <p:sp>
        <p:nvSpPr>
          <p:cNvPr id="13" name="TextBox 13"/>
          <p:cNvSpPr txBox="1"/>
          <p:nvPr/>
        </p:nvSpPr>
        <p:spPr>
          <a:xfrm>
            <a:off x="7876875" y="5391900"/>
            <a:ext cx="9384079" cy="2417871"/>
          </a:xfrm>
          <a:prstGeom prst="rect">
            <a:avLst/>
          </a:prstGeom>
        </p:spPr>
        <p:txBody>
          <a:bodyPr lIns="0" tIns="0" rIns="0" bIns="0" rtlCol="0" anchor="t">
            <a:spAutoFit/>
          </a:bodyPr>
          <a:lstStyle/>
          <a:p>
            <a:pPr algn="r">
              <a:lnSpc>
                <a:spcPts val="4805"/>
              </a:lnSpc>
            </a:pPr>
            <a:r>
              <a:rPr lang="en-US" sz="3435">
                <a:solidFill>
                  <a:srgbClr val="141414"/>
                </a:solidFill>
                <a:latin typeface="Poppins Medium" panose="02000000000000000000"/>
              </a:rPr>
              <a:t> A principled framework that leverages diverse types of genomic and epigenomic functional annotations in genetic risk prediction for complex diseases. </a:t>
            </a:r>
            <a:endParaRPr lang="en-US" sz="3435">
              <a:solidFill>
                <a:srgbClr val="141414"/>
              </a:solidFill>
              <a:latin typeface="Poppins Medium" panose="020000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11" b="-9211"/>
            </a:stretch>
          </a:blipFill>
        </p:spPr>
      </p:sp>
      <p:grpSp>
        <p:nvGrpSpPr>
          <p:cNvPr id="3" name="Group 3"/>
          <p:cNvGrpSpPr/>
          <p:nvPr/>
        </p:nvGrpSpPr>
        <p:grpSpPr>
          <a:xfrm rot="0">
            <a:off x="2525640" y="2425588"/>
            <a:ext cx="12941394" cy="5435825"/>
            <a:chOff x="0" y="0"/>
            <a:chExt cx="17255192" cy="7247767"/>
          </a:xfrm>
        </p:grpSpPr>
        <p:sp>
          <p:nvSpPr>
            <p:cNvPr id="4" name="AutoShape 4"/>
            <p:cNvSpPr/>
            <p:nvPr/>
          </p:nvSpPr>
          <p:spPr>
            <a:xfrm>
              <a:off x="0" y="0"/>
              <a:ext cx="17255192" cy="7247767"/>
            </a:xfrm>
            <a:prstGeom prst="rect">
              <a:avLst/>
            </a:prstGeom>
            <a:solidFill>
              <a:srgbClr val="000000">
                <a:alpha val="36863"/>
              </a:srgbClr>
            </a:solidFill>
          </p:spPr>
        </p:sp>
        <p:sp>
          <p:nvSpPr>
            <p:cNvPr id="5" name="TextBox 5"/>
            <p:cNvSpPr txBox="1"/>
            <p:nvPr/>
          </p:nvSpPr>
          <p:spPr>
            <a:xfrm>
              <a:off x="999800" y="2670325"/>
              <a:ext cx="15255591" cy="2113491"/>
            </a:xfrm>
            <a:prstGeom prst="rect">
              <a:avLst/>
            </a:prstGeom>
          </p:spPr>
          <p:txBody>
            <a:bodyPr lIns="0" tIns="0" rIns="0" bIns="0" rtlCol="0" anchor="t">
              <a:spAutoFit/>
            </a:bodyPr>
            <a:lstStyle/>
            <a:p>
              <a:pPr algn="ctr">
                <a:lnSpc>
                  <a:spcPts val="11500"/>
                </a:lnSpc>
              </a:pPr>
              <a:r>
                <a:rPr lang="en-US" sz="11500">
                  <a:solidFill>
                    <a:srgbClr val="F4F4F4"/>
                  </a:solidFill>
                  <a:latin typeface="EB Garamond Semi-Bold"/>
                </a:rPr>
                <a:t>Objective</a:t>
              </a:r>
              <a:endParaRPr lang="en-US" sz="11500">
                <a:solidFill>
                  <a:srgbClr val="F4F4F4"/>
                </a:solidFill>
                <a:latin typeface="EB Garamond Semi-Bold"/>
              </a:endParaRPr>
            </a:p>
          </p:txBody>
        </p:sp>
        <p:sp>
          <p:nvSpPr>
            <p:cNvPr id="6" name="TextBox 6"/>
            <p:cNvSpPr txBox="1"/>
            <p:nvPr/>
          </p:nvSpPr>
          <p:spPr>
            <a:xfrm>
              <a:off x="999800" y="5348725"/>
              <a:ext cx="15255591" cy="624417"/>
            </a:xfrm>
            <a:prstGeom prst="rect">
              <a:avLst/>
            </a:prstGeom>
          </p:spPr>
          <p:txBody>
            <a:bodyPr lIns="0" tIns="0" rIns="0" bIns="0" rtlCol="0" anchor="t">
              <a:spAutoFit/>
            </a:bodyPr>
            <a:lstStyle/>
            <a:p>
              <a:pPr algn="ctr">
                <a:lnSpc>
                  <a:spcPts val="4060"/>
                </a:lnSpc>
              </a:pPr>
              <a:r>
                <a:rPr lang="en-US" sz="2800">
                  <a:solidFill>
                    <a:srgbClr val="F4F4F4"/>
                  </a:solidFill>
                  <a:latin typeface="TT Commons Pro" panose="020B0103030102020204"/>
                </a:rPr>
                <a:t>What diseases we hope to predict susceptibility</a:t>
              </a:r>
              <a:endParaRPr lang="en-US" sz="2800">
                <a:solidFill>
                  <a:srgbClr val="F4F4F4"/>
                </a:solidFill>
                <a:latin typeface="TT Commons Pro" panose="020B0103030102020204"/>
              </a:endParaRPr>
            </a:p>
          </p:txBody>
        </p:sp>
        <p:sp>
          <p:nvSpPr>
            <p:cNvPr id="7" name="TextBox 7"/>
            <p:cNvSpPr txBox="1"/>
            <p:nvPr/>
          </p:nvSpPr>
          <p:spPr>
            <a:xfrm>
              <a:off x="999800" y="1165617"/>
              <a:ext cx="15255591" cy="705908"/>
            </a:xfrm>
            <a:prstGeom prst="rect">
              <a:avLst/>
            </a:prstGeom>
          </p:spPr>
          <p:txBody>
            <a:bodyPr lIns="0" tIns="0" rIns="0" bIns="0" rtlCol="0" anchor="t">
              <a:spAutoFit/>
            </a:bodyPr>
            <a:lstStyle/>
            <a:p>
              <a:pPr algn="ctr">
                <a:lnSpc>
                  <a:spcPts val="4640"/>
                </a:lnSpc>
              </a:pPr>
              <a:r>
                <a:rPr lang="en-US" sz="3200" spc="384">
                  <a:solidFill>
                    <a:srgbClr val="F4F4F4"/>
                  </a:solidFill>
                  <a:latin typeface="TT Commons Pro" panose="020B0103030102020204"/>
                </a:rPr>
                <a:t>UNVEILING THE CODE OF LIFE</a:t>
              </a:r>
              <a:endParaRPr lang="en-US" sz="3200" spc="384">
                <a:solidFill>
                  <a:srgbClr val="F4F4F4"/>
                </a:solidFill>
                <a:latin typeface="TT Commons Pro" panose="020B0103030102020204"/>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999" t="-14916" r="-3770" b="-10918"/>
            </a:stretch>
          </a:blipFill>
        </p:spPr>
      </p:sp>
      <p:sp>
        <p:nvSpPr>
          <p:cNvPr id="3" name="TextBox 3"/>
          <p:cNvSpPr txBox="1"/>
          <p:nvPr/>
        </p:nvSpPr>
        <p:spPr>
          <a:xfrm>
            <a:off x="4590367" y="3659704"/>
            <a:ext cx="10259317" cy="794704"/>
          </a:xfrm>
          <a:prstGeom prst="rect">
            <a:avLst/>
          </a:prstGeom>
        </p:spPr>
        <p:txBody>
          <a:bodyPr lIns="0" tIns="0" rIns="0" bIns="0" rtlCol="0" anchor="t">
            <a:spAutoFit/>
          </a:bodyPr>
          <a:lstStyle/>
          <a:p>
            <a:pPr algn="ctr">
              <a:lnSpc>
                <a:spcPts val="6595"/>
              </a:lnSpc>
            </a:pPr>
          </a:p>
        </p:txBody>
      </p:sp>
      <p:sp>
        <p:nvSpPr>
          <p:cNvPr id="4" name="TextBox 4"/>
          <p:cNvSpPr txBox="1"/>
          <p:nvPr/>
        </p:nvSpPr>
        <p:spPr>
          <a:xfrm>
            <a:off x="9478847" y="2699595"/>
            <a:ext cx="7974233" cy="7169028"/>
          </a:xfrm>
          <a:prstGeom prst="rect">
            <a:avLst/>
          </a:prstGeom>
        </p:spPr>
        <p:txBody>
          <a:bodyPr lIns="0" tIns="0" rIns="0" bIns="0" rtlCol="0" anchor="t">
            <a:spAutoFit/>
          </a:bodyPr>
          <a:lstStyle/>
          <a:p>
            <a:pPr algn="just">
              <a:lnSpc>
                <a:spcPts val="4720"/>
              </a:lnSpc>
            </a:pPr>
            <a:r>
              <a:rPr lang="en-US" sz="3375">
                <a:solidFill>
                  <a:srgbClr val="141414"/>
                </a:solidFill>
                <a:latin typeface="Poppins Medium" panose="02000000000000000000"/>
              </a:rPr>
              <a:t> The objective of this study is to develop and evaluate a novel genetic risk prediction framework, which integrates various types of genomic annotations with genome-wide association study (GWAS) summary statistics to improve the accuracy of disease risk prediction,  in both extensive simulations and real data, in comparison with state-of-the-art risk prediction methods. </a:t>
            </a:r>
            <a:endParaRPr lang="en-US" sz="3375">
              <a:solidFill>
                <a:srgbClr val="141414"/>
              </a:solidFill>
              <a:latin typeface="Poppins Medium" panose="02000000000000000000"/>
            </a:endParaRPr>
          </a:p>
          <a:p>
            <a:pPr algn="just">
              <a:lnSpc>
                <a:spcPts val="4720"/>
              </a:lnSpc>
            </a:pPr>
          </a:p>
        </p:txBody>
      </p:sp>
      <p:sp>
        <p:nvSpPr>
          <p:cNvPr id="5" name="TextBox 5"/>
          <p:cNvSpPr txBox="1"/>
          <p:nvPr/>
        </p:nvSpPr>
        <p:spPr>
          <a:xfrm>
            <a:off x="5254848" y="501695"/>
            <a:ext cx="6818077" cy="1525832"/>
          </a:xfrm>
          <a:prstGeom prst="rect">
            <a:avLst/>
          </a:prstGeom>
        </p:spPr>
        <p:txBody>
          <a:bodyPr lIns="0" tIns="0" rIns="0" bIns="0" rtlCol="0" anchor="t">
            <a:spAutoFit/>
          </a:bodyPr>
          <a:lstStyle/>
          <a:p>
            <a:pPr algn="r">
              <a:lnSpc>
                <a:spcPts val="11710"/>
              </a:lnSpc>
            </a:pPr>
            <a:r>
              <a:rPr lang="en-US" sz="10645" spc="-106">
                <a:solidFill>
                  <a:srgbClr val="141414"/>
                </a:solidFill>
                <a:latin typeface="Poppins Bold" panose="02000000000000000000"/>
              </a:rPr>
              <a:t>Objective</a:t>
            </a:r>
            <a:endParaRPr lang="en-US" sz="10645" spc="-106">
              <a:solidFill>
                <a:srgbClr val="141414"/>
              </a:solidFill>
              <a:latin typeface="Poppins Bold" panose="020000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10335</Words>
  <Application>WPS Presentation</Application>
  <PresentationFormat>On-screen Show (4:3)</PresentationFormat>
  <Paragraphs>275</Paragraphs>
  <Slides>41</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41</vt:i4>
      </vt:variant>
    </vt:vector>
  </HeadingPairs>
  <TitlesOfParts>
    <vt:vector size="61" baseType="lpstr">
      <vt:lpstr>Arial</vt:lpstr>
      <vt:lpstr>SimSun</vt:lpstr>
      <vt:lpstr>Wingdings</vt:lpstr>
      <vt:lpstr>ITC Benguiat</vt:lpstr>
      <vt:lpstr>Canva Sans Bold</vt:lpstr>
      <vt:lpstr>Arial</vt:lpstr>
      <vt:lpstr>EB Garamond Semi-Bold</vt:lpstr>
      <vt:lpstr>TT Commons Pro</vt:lpstr>
      <vt:lpstr>Poppins Bold</vt:lpstr>
      <vt:lpstr>Poppins Light</vt:lpstr>
      <vt:lpstr>Poppins Medium</vt:lpstr>
      <vt:lpstr>Microsoft YaHei</vt:lpstr>
      <vt:lpstr>Arial Unicode MS</vt:lpstr>
      <vt:lpstr>Calibri</vt:lpstr>
      <vt:lpstr>Six Caps</vt:lpstr>
      <vt:lpstr>Canva Sans</vt:lpstr>
      <vt:lpstr>Bebas Neue</vt:lpstr>
      <vt:lpstr>Bodoni FLF Bold</vt:lpstr>
      <vt:lpstr>Cardo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
  <cp:lastModifiedBy>jigis</cp:lastModifiedBy>
  <cp:revision>2</cp:revision>
  <dcterms:created xsi:type="dcterms:W3CDTF">2006-08-16T00:00:00Z</dcterms:created>
  <dcterms:modified xsi:type="dcterms:W3CDTF">2024-05-17T13:56:07Z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31C7D5CC0FCC4B44A2877F4FB5417BE8_12</vt:lpwstr>
  </property>
  <property fmtid="{D5CDD505-2E9C-101B-9397-08002B2CF9AE}" pid="3" name="KSOProductBuildVer">
    <vt:lpwstr>1033-12.2.0.16909</vt:lpwstr>
  </property>
</Properties>
</file>